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6" r:id="rId3"/>
    <p:sldId id="261" r:id="rId4"/>
    <p:sldId id="258" r:id="rId5"/>
    <p:sldId id="257" r:id="rId6"/>
    <p:sldId id="259" r:id="rId7"/>
    <p:sldId id="260" r:id="rId8"/>
    <p:sldId id="277" r:id="rId9"/>
    <p:sldId id="263" r:id="rId10"/>
    <p:sldId id="266" r:id="rId11"/>
    <p:sldId id="262" r:id="rId12"/>
    <p:sldId id="264" r:id="rId13"/>
    <p:sldId id="278" r:id="rId14"/>
    <p:sldId id="279" r:id="rId15"/>
    <p:sldId id="280" r:id="rId16"/>
    <p:sldId id="281" r:id="rId17"/>
    <p:sldId id="265" r:id="rId18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Fira Sans Medium" panose="020B0603050000020004" pitchFamily="34" charset="0"/>
      <p:regular r:id="rId25"/>
      <p: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Segoe UI" panose="020B0502040204020203" pitchFamily="34" charset="0"/>
      <p:regular r:id="rId31"/>
      <p:bold r:id="rId32"/>
      <p:italic r:id="rId33"/>
      <p:boldItalic r:id="rId34"/>
    </p:embeddedFont>
    <p:embeddedFont>
      <p:font typeface="Segoe UI Black" panose="020B0A02040204020203" pitchFamily="34" charset="0"/>
      <p:bold r:id="rId35"/>
      <p:boldItalic r:id="rId36"/>
    </p:embeddedFont>
    <p:embeddedFont>
      <p:font typeface="Tahoma" panose="020B0604030504040204" pitchFamily="34" charset="0"/>
      <p:regular r:id="rId37"/>
      <p:bold r:id="rId38"/>
    </p:embeddedFont>
    <p:embeddedFont>
      <p:font typeface="Verdana" panose="020B0604030504040204" pitchFamily="34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300" userDrawn="1">
          <p15:clr>
            <a:srgbClr val="A4A3A4"/>
          </p15:clr>
        </p15:guide>
        <p15:guide id="6" orient="horz" pos="4020" userDrawn="1">
          <p15:clr>
            <a:srgbClr val="A4A3A4"/>
          </p15:clr>
        </p15:guide>
        <p15:guide id="7" pos="5768" userDrawn="1">
          <p15:clr>
            <a:srgbClr val="A4A3A4"/>
          </p15:clr>
        </p15:guide>
        <p15:guide id="8" orient="horz" pos="2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0674B"/>
    <a:srgbClr val="00AAE1"/>
    <a:srgbClr val="131921"/>
    <a:srgbClr val="D9D9D9"/>
    <a:srgbClr val="232F3E"/>
    <a:srgbClr val="FFA542"/>
    <a:srgbClr val="181717"/>
    <a:srgbClr val="E15436"/>
    <a:srgbClr val="05A0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283" autoAdjust="0"/>
  </p:normalViewPr>
  <p:slideViewPr>
    <p:cSldViewPr snapToGrid="0" showGuides="1">
      <p:cViewPr varScale="1">
        <p:scale>
          <a:sx n="69" d="100"/>
          <a:sy n="69" d="100"/>
        </p:scale>
        <p:origin x="972" y="-96"/>
      </p:cViewPr>
      <p:guideLst>
        <p:guide orient="horz" pos="2137"/>
        <p:guide pos="3840"/>
        <p:guide pos="415"/>
        <p:guide pos="7242"/>
        <p:guide orient="horz" pos="300"/>
        <p:guide orient="horz" pos="4020"/>
        <p:guide pos="5768"/>
        <p:guide orient="horz" pos="24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tableStyles" Target="tableStyles.xml"/><Relationship Id="rId20" Type="http://schemas.openxmlformats.org/officeDocument/2006/relationships/font" Target="fonts/font2.fntdata"/><Relationship Id="rId41" Type="http://schemas.openxmlformats.org/officeDocument/2006/relationships/font" Target="fonts/font23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2960CAF-861B-4DA5-991A-1546B2B4F1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3299" y="1095375"/>
            <a:ext cx="3590925" cy="4667250"/>
          </a:xfrm>
          <a:custGeom>
            <a:avLst/>
            <a:gdLst>
              <a:gd name="connsiteX0" fmla="*/ 312734 w 3590925"/>
              <a:gd name="connsiteY0" fmla="*/ 0 h 4667250"/>
              <a:gd name="connsiteX1" fmla="*/ 3278191 w 3590925"/>
              <a:gd name="connsiteY1" fmla="*/ 0 h 4667250"/>
              <a:gd name="connsiteX2" fmla="*/ 3590925 w 3590925"/>
              <a:gd name="connsiteY2" fmla="*/ 312734 h 4667250"/>
              <a:gd name="connsiteX3" fmla="*/ 3590925 w 3590925"/>
              <a:gd name="connsiteY3" fmla="*/ 4354516 h 4667250"/>
              <a:gd name="connsiteX4" fmla="*/ 3278191 w 3590925"/>
              <a:gd name="connsiteY4" fmla="*/ 4667250 h 4667250"/>
              <a:gd name="connsiteX5" fmla="*/ 312734 w 3590925"/>
              <a:gd name="connsiteY5" fmla="*/ 4667250 h 4667250"/>
              <a:gd name="connsiteX6" fmla="*/ 0 w 3590925"/>
              <a:gd name="connsiteY6" fmla="*/ 4354516 h 4667250"/>
              <a:gd name="connsiteX7" fmla="*/ 0 w 3590925"/>
              <a:gd name="connsiteY7" fmla="*/ 312734 h 4667250"/>
              <a:gd name="connsiteX8" fmla="*/ 312734 w 3590925"/>
              <a:gd name="connsiteY8" fmla="*/ 0 h 466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90925" h="4667250">
                <a:moveTo>
                  <a:pt x="312734" y="0"/>
                </a:moveTo>
                <a:lnTo>
                  <a:pt x="3278191" y="0"/>
                </a:lnTo>
                <a:cubicBezTo>
                  <a:pt x="3450909" y="0"/>
                  <a:pt x="3590925" y="140016"/>
                  <a:pt x="3590925" y="312734"/>
                </a:cubicBezTo>
                <a:lnTo>
                  <a:pt x="3590925" y="4354516"/>
                </a:lnTo>
                <a:cubicBezTo>
                  <a:pt x="3590925" y="4527234"/>
                  <a:pt x="3450909" y="4667250"/>
                  <a:pt x="3278191" y="4667250"/>
                </a:cubicBezTo>
                <a:lnTo>
                  <a:pt x="312734" y="4667250"/>
                </a:lnTo>
                <a:cubicBezTo>
                  <a:pt x="140016" y="4667250"/>
                  <a:pt x="0" y="4527234"/>
                  <a:pt x="0" y="4354516"/>
                </a:cubicBezTo>
                <a:lnTo>
                  <a:pt x="0" y="312734"/>
                </a:lnTo>
                <a:cubicBezTo>
                  <a:pt x="0" y="140016"/>
                  <a:pt x="140016" y="0"/>
                  <a:pt x="3127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756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962F-E843-4796-A161-C9ED6D76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8781-6CDB-4BB3-BD02-9A729F19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B6EE6-B9B5-446A-9442-B6C746F8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721F-EE68-427C-91E4-AC64563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8722-B26B-4E13-8D6D-2E97C6ED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F81A14-FB9F-46B7-B6FB-EA02364F7C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9025" y="1937268"/>
            <a:ext cx="5206611" cy="3349690"/>
          </a:xfrm>
          <a:custGeom>
            <a:avLst/>
            <a:gdLst>
              <a:gd name="connsiteX0" fmla="*/ 139180 w 5206611"/>
              <a:gd name="connsiteY0" fmla="*/ 0 h 3349690"/>
              <a:gd name="connsiteX1" fmla="*/ 5067431 w 5206611"/>
              <a:gd name="connsiteY1" fmla="*/ 0 h 3349690"/>
              <a:gd name="connsiteX2" fmla="*/ 5206611 w 5206611"/>
              <a:gd name="connsiteY2" fmla="*/ 139180 h 3349690"/>
              <a:gd name="connsiteX3" fmla="*/ 5206611 w 5206611"/>
              <a:gd name="connsiteY3" fmla="*/ 3210510 h 3349690"/>
              <a:gd name="connsiteX4" fmla="*/ 5067431 w 5206611"/>
              <a:gd name="connsiteY4" fmla="*/ 3349690 h 3349690"/>
              <a:gd name="connsiteX5" fmla="*/ 139180 w 5206611"/>
              <a:gd name="connsiteY5" fmla="*/ 3349690 h 3349690"/>
              <a:gd name="connsiteX6" fmla="*/ 0 w 5206611"/>
              <a:gd name="connsiteY6" fmla="*/ 3210510 h 3349690"/>
              <a:gd name="connsiteX7" fmla="*/ 0 w 5206611"/>
              <a:gd name="connsiteY7" fmla="*/ 139180 h 3349690"/>
              <a:gd name="connsiteX8" fmla="*/ 139180 w 5206611"/>
              <a:gd name="connsiteY8" fmla="*/ 0 h 3349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06611" h="3349690">
                <a:moveTo>
                  <a:pt x="139180" y="0"/>
                </a:moveTo>
                <a:lnTo>
                  <a:pt x="5067431" y="0"/>
                </a:lnTo>
                <a:cubicBezTo>
                  <a:pt x="5144298" y="0"/>
                  <a:pt x="5206611" y="62313"/>
                  <a:pt x="5206611" y="139180"/>
                </a:cubicBezTo>
                <a:lnTo>
                  <a:pt x="5206611" y="3210510"/>
                </a:lnTo>
                <a:cubicBezTo>
                  <a:pt x="5206611" y="3287377"/>
                  <a:pt x="5144298" y="3349690"/>
                  <a:pt x="5067431" y="3349690"/>
                </a:cubicBezTo>
                <a:lnTo>
                  <a:pt x="139180" y="3349690"/>
                </a:lnTo>
                <a:cubicBezTo>
                  <a:pt x="62313" y="3349690"/>
                  <a:pt x="0" y="3287377"/>
                  <a:pt x="0" y="3210510"/>
                </a:cubicBezTo>
                <a:lnTo>
                  <a:pt x="0" y="139180"/>
                </a:lnTo>
                <a:cubicBezTo>
                  <a:pt x="0" y="62313"/>
                  <a:pt x="62313" y="0"/>
                  <a:pt x="1391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FE1E317-8122-4D45-8E3E-80072EC743B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81160" y="2620011"/>
            <a:ext cx="1427728" cy="2933647"/>
          </a:xfrm>
          <a:custGeom>
            <a:avLst/>
            <a:gdLst>
              <a:gd name="connsiteX0" fmla="*/ 187889 w 1427728"/>
              <a:gd name="connsiteY0" fmla="*/ 0 h 2933647"/>
              <a:gd name="connsiteX1" fmla="*/ 1239839 w 1427728"/>
              <a:gd name="connsiteY1" fmla="*/ 0 h 2933647"/>
              <a:gd name="connsiteX2" fmla="*/ 1427728 w 1427728"/>
              <a:gd name="connsiteY2" fmla="*/ 187889 h 2933647"/>
              <a:gd name="connsiteX3" fmla="*/ 1427728 w 1427728"/>
              <a:gd name="connsiteY3" fmla="*/ 2745758 h 2933647"/>
              <a:gd name="connsiteX4" fmla="*/ 1239839 w 1427728"/>
              <a:gd name="connsiteY4" fmla="*/ 2933647 h 2933647"/>
              <a:gd name="connsiteX5" fmla="*/ 187889 w 1427728"/>
              <a:gd name="connsiteY5" fmla="*/ 2933647 h 2933647"/>
              <a:gd name="connsiteX6" fmla="*/ 0 w 1427728"/>
              <a:gd name="connsiteY6" fmla="*/ 2745758 h 2933647"/>
              <a:gd name="connsiteX7" fmla="*/ 0 w 1427728"/>
              <a:gd name="connsiteY7" fmla="*/ 187889 h 2933647"/>
              <a:gd name="connsiteX8" fmla="*/ 187889 w 1427728"/>
              <a:gd name="connsiteY8" fmla="*/ 0 h 2933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27728" h="2933647">
                <a:moveTo>
                  <a:pt x="187889" y="0"/>
                </a:moveTo>
                <a:lnTo>
                  <a:pt x="1239839" y="0"/>
                </a:lnTo>
                <a:cubicBezTo>
                  <a:pt x="1343607" y="0"/>
                  <a:pt x="1427728" y="84121"/>
                  <a:pt x="1427728" y="187889"/>
                </a:cubicBezTo>
                <a:lnTo>
                  <a:pt x="1427728" y="2745758"/>
                </a:lnTo>
                <a:cubicBezTo>
                  <a:pt x="1427728" y="2849526"/>
                  <a:pt x="1343607" y="2933647"/>
                  <a:pt x="1239839" y="2933647"/>
                </a:cubicBezTo>
                <a:lnTo>
                  <a:pt x="187889" y="2933647"/>
                </a:lnTo>
                <a:cubicBezTo>
                  <a:pt x="84121" y="2933647"/>
                  <a:pt x="0" y="2849526"/>
                  <a:pt x="0" y="2745758"/>
                </a:cubicBezTo>
                <a:lnTo>
                  <a:pt x="0" y="187889"/>
                </a:lnTo>
                <a:cubicBezTo>
                  <a:pt x="0" y="84121"/>
                  <a:pt x="84121" y="0"/>
                  <a:pt x="18788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3447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0354F-2012-4029-9730-271EC3635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C55F-E642-46A2-AC21-9964AA553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1242C-FDCE-4D21-B817-E558F4685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195A9-FA22-4C81-9F51-1591A4449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40D58-B8D1-4908-83F2-66FB74081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56B33-A575-4453-ACC3-2C4206CFF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D3D68-175E-4CFA-9324-7BDA938EE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30B8E-D15F-4A4A-87C6-8D0E25953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08E0E-8AC4-4768-BFEC-32AB2E026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AD9A2-F0AC-49B7-A2EE-E8461BD22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C0028-707D-46D3-8CC3-5FDB72FE0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FEE4E-C111-42F9-8BB6-746E32D56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735DA-7523-4CFF-9DFC-8E4E2619F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C3EAE-EB02-4501-9EE5-3BC1AF069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A28CF6-4F3B-4542-92C8-25C006568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1217DC-0C6D-48B9-81EF-3D00E6BFF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3C24F4-66DE-48A8-9D49-40DA37F62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F56F18-AD73-4E71-AF9B-3AB91B7F0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DC409-F581-4FA3-8470-49C1CF2C8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959F-D94F-4A3D-A24D-40E998CA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D3C73D-5419-44B5-AA21-49796EA78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27FCA-52C9-41C4-8066-ED3083E8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A93430-DE59-4BE6-9095-A839C07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99BF92-7A7C-4058-BB24-D42AFCB8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E9ABA-2B03-4C5B-9270-EC42625F7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01FDB-556A-4B27-A9A9-18EAB9D17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DFD6-00C6-482F-B7A6-34704346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8055-61A4-4A30-A0D2-3A0A2F06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B1B23-E579-4666-AEBE-62A3489D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89FB2-B9BA-4C64-A3CC-7491909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4EB4-B9E2-4695-BBB7-DF34F3804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A07C-36EF-4AD9-8AD8-759044DD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E4494-F332-4EBB-A5DB-1017AE278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47CA2-0954-40A9-9D99-730920CF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C8143-B631-4DA1-87F9-783F74914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7DCE4-4E07-446E-96D1-178DBD7D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130A-AA2D-47B3-ADD8-9F1014DA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BEF34-BEB7-4321-8FAC-297314A4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" name="Graphic 4">
            <a:extLst>
              <a:ext uri="{FF2B5EF4-FFF2-40B4-BE49-F238E27FC236}">
                <a16:creationId xmlns:a16="http://schemas.microsoft.com/office/drawing/2014/main" id="{834BA1D4-0C72-474A-83FF-2D1B207A407E}"/>
              </a:ext>
            </a:extLst>
          </p:cNvPr>
          <p:cNvSpPr/>
          <p:nvPr/>
        </p:nvSpPr>
        <p:spPr>
          <a:xfrm rot="2476041">
            <a:off x="-1505993" y="-2254131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" name="Graphic 4">
            <a:extLst>
              <a:ext uri="{FF2B5EF4-FFF2-40B4-BE49-F238E27FC236}">
                <a16:creationId xmlns:a16="http://schemas.microsoft.com/office/drawing/2014/main" id="{8C23666D-AA0B-4055-B6D1-F271DD034ADC}"/>
              </a:ext>
            </a:extLst>
          </p:cNvPr>
          <p:cNvSpPr/>
          <p:nvPr/>
        </p:nvSpPr>
        <p:spPr>
          <a:xfrm rot="3140551">
            <a:off x="-2192543" y="-2808187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2DD0B8-1BD4-48CA-8863-8067FDD9A41A}"/>
              </a:ext>
            </a:extLst>
          </p:cNvPr>
          <p:cNvGrpSpPr/>
          <p:nvPr/>
        </p:nvGrpSpPr>
        <p:grpSpPr>
          <a:xfrm>
            <a:off x="1537853" y="2985258"/>
            <a:ext cx="9421091" cy="2800767"/>
            <a:chOff x="-1453410" y="3264947"/>
            <a:chExt cx="12459288" cy="280076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9BD28D-55F8-486A-9F93-D3268DEDBC31}"/>
                </a:ext>
              </a:extLst>
            </p:cNvPr>
            <p:cNvSpPr txBox="1"/>
            <p:nvPr/>
          </p:nvSpPr>
          <p:spPr>
            <a:xfrm>
              <a:off x="-1453410" y="3264947"/>
              <a:ext cx="12459288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8800" dirty="0">
                  <a:latin typeface="Fira Sans Medium" panose="020B0603050000020004" pitchFamily="34" charset="0"/>
                </a:rPr>
                <a:t>amazon sales data</a:t>
              </a:r>
              <a:endParaRPr lang="en-IN" sz="7200" dirty="0">
                <a:latin typeface="Fira Sans Medium" panose="020B0603050000020004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DDA832C-0B8E-44C3-8812-0B0115BD3728}"/>
                </a:ext>
              </a:extLst>
            </p:cNvPr>
            <p:cNvGrpSpPr/>
            <p:nvPr/>
          </p:nvGrpSpPr>
          <p:grpSpPr>
            <a:xfrm>
              <a:off x="470451" y="4519180"/>
              <a:ext cx="3023215" cy="554181"/>
              <a:chOff x="-4211009" y="5415889"/>
              <a:chExt cx="5765974" cy="1275247"/>
            </a:xfrm>
            <a:solidFill>
              <a:srgbClr val="FF9900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E72E5EF1-F411-425A-A90F-C84961599327}"/>
                  </a:ext>
                </a:extLst>
              </p:cNvPr>
              <p:cNvSpPr/>
              <p:nvPr/>
            </p:nvSpPr>
            <p:spPr>
              <a:xfrm>
                <a:off x="-4211009" y="5718291"/>
                <a:ext cx="5250783" cy="847679"/>
              </a:xfrm>
              <a:custGeom>
                <a:avLst/>
                <a:gdLst>
                  <a:gd name="connsiteX0" fmla="*/ 4569032 w 4609853"/>
                  <a:gd name="connsiteY0" fmla="*/ 413392 h 1039050"/>
                  <a:gd name="connsiteX1" fmla="*/ 2522490 w 4609853"/>
                  <a:gd name="connsiteY1" fmla="*/ 1039051 h 1039050"/>
                  <a:gd name="connsiteX2" fmla="*/ 22339 w 4609853"/>
                  <a:gd name="connsiteY2" fmla="*/ 85017 h 1039050"/>
                  <a:gd name="connsiteX3" fmla="*/ 79146 w 4609853"/>
                  <a:gd name="connsiteY3" fmla="*/ 10798 h 1039050"/>
                  <a:gd name="connsiteX4" fmla="*/ 2580535 w 4609853"/>
                  <a:gd name="connsiteY4" fmla="*/ 674186 h 1039050"/>
                  <a:gd name="connsiteX5" fmla="*/ 4488602 w 4609853"/>
                  <a:gd name="connsiteY5" fmla="*/ 284033 h 1039050"/>
                  <a:gd name="connsiteX6" fmla="*/ 4569032 w 4609853"/>
                  <a:gd name="connsiteY6" fmla="*/ 413392 h 103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09853" h="1039050">
                    <a:moveTo>
                      <a:pt x="4569032" y="413392"/>
                    </a:moveTo>
                    <a:cubicBezTo>
                      <a:pt x="4015524" y="821376"/>
                      <a:pt x="3213233" y="1039051"/>
                      <a:pt x="2522490" y="1039051"/>
                    </a:cubicBezTo>
                    <a:cubicBezTo>
                      <a:pt x="1553940" y="1039051"/>
                      <a:pt x="682003" y="680825"/>
                      <a:pt x="22339" y="85017"/>
                    </a:cubicBezTo>
                    <a:cubicBezTo>
                      <a:pt x="-29486" y="38164"/>
                      <a:pt x="16958" y="-25682"/>
                      <a:pt x="79146" y="10798"/>
                    </a:cubicBezTo>
                    <a:cubicBezTo>
                      <a:pt x="791045" y="425003"/>
                      <a:pt x="1671279" y="674186"/>
                      <a:pt x="2580535" y="674186"/>
                    </a:cubicBezTo>
                    <a:cubicBezTo>
                      <a:pt x="3193755" y="674186"/>
                      <a:pt x="3868334" y="547313"/>
                      <a:pt x="4488602" y="284033"/>
                    </a:cubicBezTo>
                    <a:cubicBezTo>
                      <a:pt x="4582300" y="244228"/>
                      <a:pt x="4660662" y="345393"/>
                      <a:pt x="4569032" y="41339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036A53D7-29B1-45C8-9FA1-87C9D13A5BE1}"/>
                  </a:ext>
                </a:extLst>
              </p:cNvPr>
              <p:cNvSpPr/>
              <p:nvPr/>
            </p:nvSpPr>
            <p:spPr>
              <a:xfrm>
                <a:off x="436721" y="5415889"/>
                <a:ext cx="1118244" cy="1275247"/>
              </a:xfrm>
              <a:custGeom>
                <a:avLst/>
                <a:gdLst>
                  <a:gd name="connsiteX0" fmla="*/ 691963 w 947553"/>
                  <a:gd name="connsiteY0" fmla="*/ 249669 h 933254"/>
                  <a:gd name="connsiteX1" fmla="*/ 45996 w 947553"/>
                  <a:gd name="connsiteY1" fmla="*/ 228114 h 933254"/>
                  <a:gd name="connsiteX2" fmla="*/ 32309 w 947553"/>
                  <a:gd name="connsiteY2" fmla="*/ 153476 h 933254"/>
                  <a:gd name="connsiteX3" fmla="*/ 928297 w 947553"/>
                  <a:gd name="connsiteY3" fmla="*/ 69723 h 933254"/>
                  <a:gd name="connsiteX4" fmla="*/ 615258 w 947553"/>
                  <a:gd name="connsiteY4" fmla="*/ 913476 h 933254"/>
                  <a:gd name="connsiteX5" fmla="*/ 546430 w 947553"/>
                  <a:gd name="connsiteY5" fmla="*/ 880719 h 933254"/>
                  <a:gd name="connsiteX6" fmla="*/ 691963 w 947553"/>
                  <a:gd name="connsiteY6" fmla="*/ 249669 h 933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7553" h="933254">
                    <a:moveTo>
                      <a:pt x="691963" y="249669"/>
                    </a:moveTo>
                    <a:cubicBezTo>
                      <a:pt x="621477" y="159286"/>
                      <a:pt x="224275" y="206968"/>
                      <a:pt x="45996" y="228114"/>
                    </a:cubicBezTo>
                    <a:cubicBezTo>
                      <a:pt x="-8325" y="234743"/>
                      <a:pt x="-16612" y="187480"/>
                      <a:pt x="32309" y="153476"/>
                    </a:cubicBezTo>
                    <a:cubicBezTo>
                      <a:pt x="348663" y="-69171"/>
                      <a:pt x="867765" y="-4906"/>
                      <a:pt x="928297" y="69723"/>
                    </a:cubicBezTo>
                    <a:cubicBezTo>
                      <a:pt x="988828" y="144770"/>
                      <a:pt x="912543" y="665111"/>
                      <a:pt x="615258" y="913476"/>
                    </a:cubicBezTo>
                    <a:cubicBezTo>
                      <a:pt x="569652" y="951614"/>
                      <a:pt x="526123" y="931297"/>
                      <a:pt x="546430" y="880719"/>
                    </a:cubicBezTo>
                    <a:cubicBezTo>
                      <a:pt x="613191" y="714041"/>
                      <a:pt x="762866" y="340471"/>
                      <a:pt x="691963" y="249669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25" name="Graphic 11">
            <a:extLst>
              <a:ext uri="{FF2B5EF4-FFF2-40B4-BE49-F238E27FC236}">
                <a16:creationId xmlns:a16="http://schemas.microsoft.com/office/drawing/2014/main" id="{22B03510-4CF1-46CA-BE80-1E37CD0837F6}"/>
              </a:ext>
            </a:extLst>
          </p:cNvPr>
          <p:cNvSpPr/>
          <p:nvPr/>
        </p:nvSpPr>
        <p:spPr>
          <a:xfrm rot="8901965">
            <a:off x="2258794" y="555042"/>
            <a:ext cx="1370251" cy="1274286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11B99B-E5E5-01BA-D38A-C92B3C1FB1A9}"/>
              </a:ext>
            </a:extLst>
          </p:cNvPr>
          <p:cNvSpPr txBox="1"/>
          <p:nvPr/>
        </p:nvSpPr>
        <p:spPr>
          <a:xfrm>
            <a:off x="3449783" y="1634836"/>
            <a:ext cx="55418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dirty="0">
                <a:latin typeface="Fira Sans Medium" panose="020B0603050000020004" pitchFamily="34" charset="0"/>
              </a:rPr>
              <a:t>Analysing</a:t>
            </a:r>
            <a:endParaRPr lang="en-US" sz="8800" dirty="0">
              <a:latin typeface="Fira Sans Medium" panose="020B06030500000200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BBC8E4-06C7-BF36-EA79-0EBB42A22CD2}"/>
              </a:ext>
            </a:extLst>
          </p:cNvPr>
          <p:cNvSpPr txBox="1"/>
          <p:nvPr/>
        </p:nvSpPr>
        <p:spPr>
          <a:xfrm>
            <a:off x="4239490" y="5985164"/>
            <a:ext cx="5043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</a:rPr>
              <a:t>DHIRAJ UPADHYAY</a:t>
            </a:r>
          </a:p>
        </p:txBody>
      </p:sp>
    </p:spTree>
    <p:extLst>
      <p:ext uri="{BB962C8B-B14F-4D97-AF65-F5344CB8AC3E}">
        <p14:creationId xmlns:p14="http://schemas.microsoft.com/office/powerpoint/2010/main" val="1416156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raphic 4">
            <a:extLst>
              <a:ext uri="{FF2B5EF4-FFF2-40B4-BE49-F238E27FC236}">
                <a16:creationId xmlns:a16="http://schemas.microsoft.com/office/drawing/2014/main" id="{4D46FBE6-9A8E-454C-9A10-40FD7BBF73E5}"/>
              </a:ext>
            </a:extLst>
          </p:cNvPr>
          <p:cNvSpPr/>
          <p:nvPr/>
        </p:nvSpPr>
        <p:spPr>
          <a:xfrm rot="18083371">
            <a:off x="-399182" y="5385411"/>
            <a:ext cx="1251936" cy="2929006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16FFCDF0-D691-4834-953C-976E8D5E0E5B}"/>
              </a:ext>
            </a:extLst>
          </p:cNvPr>
          <p:cNvSpPr/>
          <p:nvPr/>
        </p:nvSpPr>
        <p:spPr>
          <a:xfrm rot="1726970">
            <a:off x="781072" y="6606385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DA3E7A-94F9-8191-2A7A-C23F1012B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0157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A856A5-7BEA-9AA8-090E-AF2EBF8A0EFA}"/>
              </a:ext>
            </a:extLst>
          </p:cNvPr>
          <p:cNvSpPr txBox="1"/>
          <p:nvPr/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rgbClr val="FF99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A4D0B926-F4A4-B129-0783-83DDD0B27945}"/>
              </a:ext>
            </a:extLst>
          </p:cNvPr>
          <p:cNvSpPr txBox="1"/>
          <p:nvPr/>
        </p:nvSpPr>
        <p:spPr>
          <a:xfrm>
            <a:off x="0" y="5339715"/>
            <a:ext cx="11969750" cy="15182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2880" marR="227965" indent="-170815">
              <a:lnSpc>
                <a:spcPct val="100000"/>
              </a:lnSpc>
              <a:spcBef>
                <a:spcPts val="90"/>
              </a:spcBef>
              <a:buFont typeface="Arial MT"/>
              <a:buChar char="•"/>
              <a:tabLst>
                <a:tab pos="183515" algn="l"/>
              </a:tabLst>
            </a:pPr>
            <a:r>
              <a:rPr sz="14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In </a:t>
            </a:r>
            <a:r>
              <a:rPr sz="1400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2017</a:t>
            </a:r>
            <a:r>
              <a:rPr sz="1400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Revenue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$8,49,99,775.12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and </a:t>
            </a:r>
            <a:r>
              <a:rPr sz="14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Profit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$3,61,34,835.97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which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72.68%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of </a:t>
            </a:r>
            <a:r>
              <a:rPr sz="14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Cost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Amt. and </a:t>
            </a:r>
            <a:r>
              <a:rPr sz="14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it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47.95%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of </a:t>
            </a:r>
            <a:r>
              <a:rPr sz="14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Grand </a:t>
            </a:r>
            <a:r>
              <a:rPr sz="14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Total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Profit. </a:t>
            </a:r>
            <a:r>
              <a:rPr sz="14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In </a:t>
            </a:r>
            <a:r>
              <a:rPr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2018</a:t>
            </a:r>
            <a:r>
              <a:rPr sz="1400" spc="114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Revenue</a:t>
            </a:r>
            <a:r>
              <a:rPr sz="1400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$20,360,324.63</a:t>
            </a:r>
            <a:r>
              <a:rPr sz="1400" spc="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and</a:t>
            </a:r>
            <a:r>
              <a:rPr sz="14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Profit</a:t>
            </a:r>
            <a:r>
              <a:rPr sz="14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4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$8,914,149.95</a:t>
            </a:r>
            <a:r>
              <a:rPr sz="1400" spc="1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which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77.88%</a:t>
            </a:r>
            <a:r>
              <a:rPr sz="1400" spc="1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of</a:t>
            </a:r>
            <a:r>
              <a:rPr sz="1400" spc="8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Cost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Amt.</a:t>
            </a:r>
            <a:r>
              <a:rPr sz="1400" spc="-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and</a:t>
            </a:r>
            <a:r>
              <a:rPr sz="14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it</a:t>
            </a:r>
            <a:r>
              <a:rPr sz="14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11.82%</a:t>
            </a:r>
            <a:r>
              <a:rPr sz="1400" spc="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of</a:t>
            </a:r>
            <a:r>
              <a:rPr sz="1400" spc="1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Grand</a:t>
            </a:r>
            <a:r>
              <a:rPr sz="14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Total</a:t>
            </a:r>
            <a:r>
              <a:rPr sz="1400" spc="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Profit.</a:t>
            </a:r>
            <a:r>
              <a:rPr sz="1400" spc="-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In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2019 </a:t>
            </a:r>
            <a:r>
              <a:rPr sz="1400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Revenue</a:t>
            </a:r>
            <a:r>
              <a:rPr sz="1400" spc="9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4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$76,115,603.9</a:t>
            </a:r>
            <a:r>
              <a:rPr sz="1400" spc="1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and </a:t>
            </a:r>
            <a:r>
              <a:rPr sz="14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Profit</a:t>
            </a:r>
            <a:r>
              <a:rPr sz="14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4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$30,322,184.85</a:t>
            </a:r>
            <a:r>
              <a:rPr sz="1400" spc="1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which</a:t>
            </a:r>
            <a:r>
              <a:rPr sz="14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66.22%</a:t>
            </a:r>
            <a:r>
              <a:rPr sz="1400" spc="1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of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Cost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Amt.</a:t>
            </a:r>
            <a:r>
              <a:rPr sz="1400" spc="-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and </a:t>
            </a:r>
            <a:r>
              <a:rPr sz="14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it</a:t>
            </a:r>
            <a:r>
              <a:rPr sz="14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4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40.21%</a:t>
            </a:r>
            <a:r>
              <a:rPr sz="1400" spc="1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of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Grand</a:t>
            </a:r>
            <a:r>
              <a:rPr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Total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Profit.</a:t>
            </a:r>
            <a:endParaRPr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Cambria"/>
            </a:endParaRPr>
          </a:p>
          <a:p>
            <a:pPr marL="182880" marR="97790" indent="-170815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183515" algn="l"/>
              </a:tabLst>
            </a:pPr>
            <a:r>
              <a:rPr sz="14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If</a:t>
            </a:r>
            <a:r>
              <a:rPr sz="14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we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Compare</a:t>
            </a:r>
            <a:r>
              <a:rPr sz="1400" spc="9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Sales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for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2017</a:t>
            </a:r>
            <a:r>
              <a:rPr sz="1400" spc="114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and </a:t>
            </a:r>
            <a:r>
              <a:rPr sz="14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Sales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for</a:t>
            </a:r>
            <a:r>
              <a:rPr sz="14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2018</a:t>
            </a:r>
            <a:r>
              <a:rPr sz="1400" spc="9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we </a:t>
            </a:r>
            <a:r>
              <a:rPr sz="14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found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that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on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24,</a:t>
            </a:r>
            <a:r>
              <a:rPr sz="1400" spc="-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26</a:t>
            </a:r>
            <a:r>
              <a:rPr sz="14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and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29</a:t>
            </a:r>
            <a:r>
              <a:rPr sz="14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there</a:t>
            </a:r>
            <a:r>
              <a:rPr sz="14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largest</a:t>
            </a:r>
            <a:r>
              <a:rPr sz="1400" spc="8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decline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among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Days.</a:t>
            </a:r>
            <a:r>
              <a:rPr sz="1400" spc="-114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The</a:t>
            </a:r>
            <a:r>
              <a:rPr sz="14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relative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contributions </a:t>
            </a:r>
            <a:r>
              <a:rPr sz="1400" spc="-29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made</a:t>
            </a:r>
            <a:r>
              <a:rPr sz="14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by</a:t>
            </a:r>
            <a:r>
              <a:rPr sz="14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24,</a:t>
            </a:r>
            <a:r>
              <a:rPr sz="14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19,</a:t>
            </a:r>
            <a:r>
              <a:rPr sz="1400" spc="-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6</a:t>
            </a:r>
            <a:r>
              <a:rPr sz="14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changed</a:t>
            </a:r>
            <a:r>
              <a:rPr sz="14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the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most.</a:t>
            </a:r>
            <a:endParaRPr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Cambria"/>
            </a:endParaRPr>
          </a:p>
          <a:p>
            <a:pPr marL="182880" marR="5080" indent="-170815">
              <a:lnSpc>
                <a:spcPct val="100000"/>
              </a:lnSpc>
              <a:buFont typeface="Arial MT"/>
              <a:buChar char="•"/>
              <a:tabLst>
                <a:tab pos="183515" algn="l"/>
              </a:tabLst>
            </a:pPr>
            <a:r>
              <a:rPr sz="14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If</a:t>
            </a:r>
            <a:r>
              <a:rPr sz="14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we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Compare</a:t>
            </a:r>
            <a:r>
              <a:rPr sz="1400" spc="9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Sales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for</a:t>
            </a:r>
            <a:r>
              <a:rPr sz="14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2018</a:t>
            </a:r>
            <a:r>
              <a:rPr sz="1400" spc="114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and </a:t>
            </a:r>
            <a:r>
              <a:rPr sz="14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Sales</a:t>
            </a:r>
            <a:r>
              <a:rPr sz="14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for</a:t>
            </a:r>
            <a:r>
              <a:rPr sz="14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2019</a:t>
            </a:r>
            <a:r>
              <a:rPr sz="1400" spc="9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we</a:t>
            </a:r>
            <a:r>
              <a:rPr sz="14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found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that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on</a:t>
            </a:r>
            <a:r>
              <a:rPr sz="1400" spc="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September,</a:t>
            </a:r>
            <a:r>
              <a:rPr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June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and </a:t>
            </a:r>
            <a:r>
              <a:rPr sz="1400" spc="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December</a:t>
            </a:r>
            <a:r>
              <a:rPr sz="1400" spc="1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there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4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largest</a:t>
            </a:r>
            <a:r>
              <a:rPr sz="14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increase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among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the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months. 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The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relative</a:t>
            </a:r>
            <a:r>
              <a:rPr sz="14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contributions</a:t>
            </a:r>
            <a:r>
              <a:rPr sz="1400" spc="1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made</a:t>
            </a:r>
            <a:r>
              <a:rPr sz="14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by</a:t>
            </a:r>
            <a:r>
              <a:rPr sz="14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Jan,</a:t>
            </a:r>
            <a:r>
              <a:rPr sz="1400" spc="-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Feb,</a:t>
            </a:r>
            <a:r>
              <a:rPr sz="14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Mar</a:t>
            </a:r>
            <a:r>
              <a:rPr sz="14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changed</a:t>
            </a:r>
            <a:r>
              <a:rPr sz="14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the</a:t>
            </a:r>
            <a:r>
              <a:rPr sz="14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4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most.</a:t>
            </a:r>
            <a:endParaRPr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81680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E61A2F9-BB26-4921-AB9B-D5D3D2A9585F}"/>
              </a:ext>
            </a:extLst>
          </p:cNvPr>
          <p:cNvGrpSpPr/>
          <p:nvPr/>
        </p:nvGrpSpPr>
        <p:grpSpPr>
          <a:xfrm>
            <a:off x="11443123" y="-779322"/>
            <a:ext cx="1143201" cy="2018582"/>
            <a:chOff x="11254172" y="-941237"/>
            <a:chExt cx="1599574" cy="2824412"/>
          </a:xfrm>
        </p:grpSpPr>
        <p:sp>
          <p:nvSpPr>
            <p:cNvPr id="301" name="Graphic 4">
              <a:extLst>
                <a:ext uri="{FF2B5EF4-FFF2-40B4-BE49-F238E27FC236}">
                  <a16:creationId xmlns:a16="http://schemas.microsoft.com/office/drawing/2014/main" id="{5DB47CB9-A7B5-4B1B-821D-482DD65E823A}"/>
                </a:ext>
              </a:extLst>
            </p:cNvPr>
            <p:cNvSpPr/>
            <p:nvPr/>
          </p:nvSpPr>
          <p:spPr>
            <a:xfrm rot="19441618" flipH="1">
              <a:off x="11555041" y="-605560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302" name="Graphic 4">
              <a:extLst>
                <a:ext uri="{FF2B5EF4-FFF2-40B4-BE49-F238E27FC236}">
                  <a16:creationId xmlns:a16="http://schemas.microsoft.com/office/drawing/2014/main" id="{BD70849D-B94B-4762-BCC8-55FD571DDAEC}"/>
                </a:ext>
              </a:extLst>
            </p:cNvPr>
            <p:cNvSpPr/>
            <p:nvPr/>
          </p:nvSpPr>
          <p:spPr>
            <a:xfrm rot="19441618" flipH="1">
              <a:off x="11254172" y="-941237"/>
              <a:ext cx="1599574" cy="2824412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noFill/>
            <a:ln w="38100" cap="rnd">
              <a:solidFill>
                <a:srgbClr val="FF9900"/>
              </a:solidFill>
              <a:prstDash val="sysDot"/>
              <a:round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pic>
        <p:nvPicPr>
          <p:cNvPr id="3" name="object 3">
            <a:extLst>
              <a:ext uri="{FF2B5EF4-FFF2-40B4-BE49-F238E27FC236}">
                <a16:creationId xmlns:a16="http://schemas.microsoft.com/office/drawing/2014/main" id="{4BCB146D-6B45-A422-1DC9-F4F46483E69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5041392"/>
          </a:xfrm>
          <a:prstGeom prst="rect">
            <a:avLst/>
          </a:prstGeom>
        </p:spPr>
      </p:pic>
      <p:sp>
        <p:nvSpPr>
          <p:cNvPr id="305" name="TextBox 304">
            <a:extLst>
              <a:ext uri="{FF2B5EF4-FFF2-40B4-BE49-F238E27FC236}">
                <a16:creationId xmlns:a16="http://schemas.microsoft.com/office/drawing/2014/main" id="{0E275FDA-08EE-667B-7381-7FF9FAFDAEAF}"/>
              </a:ext>
            </a:extLst>
          </p:cNvPr>
          <p:cNvSpPr txBox="1"/>
          <p:nvPr/>
        </p:nvSpPr>
        <p:spPr>
          <a:xfrm>
            <a:off x="0" y="5056094"/>
            <a:ext cx="12192000" cy="1801906"/>
          </a:xfrm>
          <a:prstGeom prst="rect">
            <a:avLst/>
          </a:prstGeom>
          <a:solidFill>
            <a:srgbClr val="FF99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06" name="object 2">
            <a:extLst>
              <a:ext uri="{FF2B5EF4-FFF2-40B4-BE49-F238E27FC236}">
                <a16:creationId xmlns:a16="http://schemas.microsoft.com/office/drawing/2014/main" id="{2C4BEAA5-433D-C230-7260-FD37E345317F}"/>
              </a:ext>
            </a:extLst>
          </p:cNvPr>
          <p:cNvSpPr txBox="1"/>
          <p:nvPr/>
        </p:nvSpPr>
        <p:spPr>
          <a:xfrm>
            <a:off x="53339" y="5074107"/>
            <a:ext cx="12023090" cy="161262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300" spc="-20" dirty="0">
                <a:latin typeface="Fira Sans Medium" panose="020B0603050000020004" pitchFamily="34" charset="0"/>
                <a:cs typeface="Segoe UI"/>
              </a:rPr>
              <a:t>-At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$15,454,172.47,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Better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had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187.21%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Ebony</a:t>
            </a:r>
            <a:r>
              <a:rPr sz="13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Squash, which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 the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300" spc="37" baseline="27777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300" spc="209" baseline="27777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at</a:t>
            </a:r>
          </a:p>
          <a:p>
            <a:pPr marL="38100">
              <a:lnSpc>
                <a:spcPct val="100000"/>
              </a:lnSpc>
            </a:pPr>
            <a:r>
              <a:rPr sz="1300" spc="-10" dirty="0">
                <a:latin typeface="Fira Sans Medium" panose="020B0603050000020004" pitchFamily="34" charset="0"/>
                <a:cs typeface="Segoe UI"/>
              </a:rPr>
              <a:t>$5,380,727.75.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Better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accounted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33.89%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20" dirty="0">
                <a:latin typeface="Fira Sans Medium" panose="020B0603050000020004" pitchFamily="34" charset="0"/>
                <a:cs typeface="Segoe UI"/>
              </a:rPr>
              <a:t>of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Sales.</a:t>
            </a:r>
            <a:r>
              <a:rPr sz="1300" spc="48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Across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all 5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Item,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$5,380,727.75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$15,454,172.47.</a:t>
            </a:r>
            <a:endParaRPr sz="1300" dirty="0">
              <a:latin typeface="Fira Sans Medium" panose="020B0603050000020004" pitchFamily="34" charset="0"/>
              <a:cs typeface="Segoe UI"/>
            </a:endParaRPr>
          </a:p>
          <a:p>
            <a:pPr marL="38100">
              <a:lnSpc>
                <a:spcPct val="100000"/>
              </a:lnSpc>
            </a:pPr>
            <a:r>
              <a:rPr sz="1300" spc="-20" dirty="0">
                <a:latin typeface="Fira Sans Medium" panose="020B0603050000020004" pitchFamily="34" charset="0"/>
                <a:cs typeface="Segoe UI"/>
              </a:rPr>
              <a:t>-At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$5,459,826.26,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Better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129.24%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Discover</a:t>
            </a:r>
            <a:r>
              <a:rPr sz="13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Manicotti,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5</a:t>
            </a:r>
            <a:r>
              <a:rPr sz="1300" baseline="27777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300" spc="240" baseline="27777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Profits</a:t>
            </a:r>
            <a:endParaRPr sz="1300" dirty="0">
              <a:latin typeface="Fira Sans Medium" panose="020B0603050000020004" pitchFamily="34" charset="0"/>
              <a:cs typeface="Segoe UI"/>
            </a:endParaRPr>
          </a:p>
          <a:p>
            <a:pPr marL="38100">
              <a:lnSpc>
                <a:spcPct val="100000"/>
              </a:lnSpc>
            </a:pPr>
            <a:r>
              <a:rPr sz="130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$2,381,667.84.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Better</a:t>
            </a:r>
            <a:r>
              <a:rPr sz="13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Canned Shrimp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30.35%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of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Profits.</a:t>
            </a:r>
            <a:r>
              <a:rPr sz="1300" spc="8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Across</a:t>
            </a:r>
            <a:r>
              <a:rPr sz="13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all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5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Item,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$2,381,667.84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$5,459,826.26.</a:t>
            </a:r>
            <a:endParaRPr sz="1300" dirty="0">
              <a:latin typeface="Fira Sans Medium" panose="020B0603050000020004" pitchFamily="34" charset="0"/>
              <a:cs typeface="Segoe UI"/>
            </a:endParaRPr>
          </a:p>
          <a:p>
            <a:pPr marL="38100" marR="245110">
              <a:lnSpc>
                <a:spcPct val="100000"/>
              </a:lnSpc>
              <a:spcBef>
                <a:spcPts val="5"/>
              </a:spcBef>
            </a:pPr>
            <a:r>
              <a:rPr sz="1300" spc="-20" dirty="0">
                <a:latin typeface="Fira Sans Medium" panose="020B0603050000020004" pitchFamily="34" charset="0"/>
                <a:cs typeface="Segoe UI"/>
              </a:rPr>
              <a:t>-At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$327.06,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BBB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Best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Corn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Oil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300" spc="15" baseline="27777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300" spc="202" baseline="27777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59.77%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Kiwi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Lox,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had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$204.71.</a:t>
            </a:r>
            <a:r>
              <a:rPr sz="1300" spc="1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BBB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Best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Corn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Oil </a:t>
            </a:r>
            <a:r>
              <a:rPr sz="1300" spc="-36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accounted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26.16%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20" dirty="0">
                <a:latin typeface="Fira Sans Medium" panose="020B0603050000020004" pitchFamily="34" charset="0"/>
                <a:cs typeface="Segoe UI"/>
              </a:rPr>
              <a:t>of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Sales.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Across</a:t>
            </a:r>
            <a:r>
              <a:rPr sz="13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all 5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 Item,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$204.71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to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$327.06.</a:t>
            </a:r>
            <a:endParaRPr sz="1300" dirty="0">
              <a:latin typeface="Fira Sans Medium" panose="020B0603050000020004" pitchFamily="34" charset="0"/>
              <a:cs typeface="Segoe UI"/>
            </a:endParaRPr>
          </a:p>
          <a:p>
            <a:pPr marL="38100">
              <a:lnSpc>
                <a:spcPct val="100000"/>
              </a:lnSpc>
            </a:pPr>
            <a:r>
              <a:rPr sz="1300" spc="-20" dirty="0">
                <a:latin typeface="Fira Sans Medium" panose="020B0603050000020004" pitchFamily="34" charset="0"/>
                <a:cs typeface="Segoe UI"/>
              </a:rPr>
              <a:t>-At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$4,026.61,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Landslide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Low</a:t>
            </a:r>
            <a:r>
              <a:rPr sz="13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25" dirty="0">
                <a:latin typeface="Fira Sans Medium" panose="020B0603050000020004" pitchFamily="34" charset="0"/>
                <a:cs typeface="Segoe UI"/>
              </a:rPr>
              <a:t>Fat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Apple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Butter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had the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300" spc="15" baseline="27777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300" spc="209" baseline="27777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Loss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91.27%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 Fast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Lemon</a:t>
            </a:r>
            <a:r>
              <a:rPr sz="13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Cookies,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had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Loss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at</a:t>
            </a:r>
          </a:p>
          <a:p>
            <a:pPr marL="38100">
              <a:lnSpc>
                <a:spcPct val="100000"/>
              </a:lnSpc>
            </a:pPr>
            <a:r>
              <a:rPr sz="1300" spc="-10" dirty="0">
                <a:latin typeface="Fira Sans Medium" panose="020B0603050000020004" pitchFamily="34" charset="0"/>
                <a:cs typeface="Segoe UI"/>
              </a:rPr>
              <a:t>$46,106.59.Fast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Lemon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Cookies</a:t>
            </a:r>
            <a:r>
              <a:rPr sz="13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49.03%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20" dirty="0">
                <a:latin typeface="Fira Sans Medium" panose="020B0603050000020004" pitchFamily="34" charset="0"/>
                <a:cs typeface="Segoe UI"/>
              </a:rPr>
              <a:t>of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Loss.Across</a:t>
            </a:r>
            <a:r>
              <a:rPr sz="13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all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Item,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Loss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($46,106.59)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($4,026.61).</a:t>
            </a:r>
            <a:endParaRPr sz="1300" dirty="0">
              <a:latin typeface="Fira Sans Medium" panose="020B0603050000020004" pitchFamily="34" charset="0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71223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56B0755-F542-4AD2-806E-5C3E583925D6}"/>
              </a:ext>
            </a:extLst>
          </p:cNvPr>
          <p:cNvGrpSpPr/>
          <p:nvPr/>
        </p:nvGrpSpPr>
        <p:grpSpPr>
          <a:xfrm rot="4439350">
            <a:off x="10514817" y="-548826"/>
            <a:ext cx="2210578" cy="2419013"/>
            <a:chOff x="-447720" y="-856723"/>
            <a:chExt cx="2210578" cy="2419013"/>
          </a:xfrm>
        </p:grpSpPr>
        <p:sp>
          <p:nvSpPr>
            <p:cNvPr id="8" name="Graphic 4">
              <a:extLst>
                <a:ext uri="{FF2B5EF4-FFF2-40B4-BE49-F238E27FC236}">
                  <a16:creationId xmlns:a16="http://schemas.microsoft.com/office/drawing/2014/main" id="{6CDA27CB-64B5-4E07-8322-ADE408B3BE40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9" name="Graphic 4">
              <a:extLst>
                <a:ext uri="{FF2B5EF4-FFF2-40B4-BE49-F238E27FC236}">
                  <a16:creationId xmlns:a16="http://schemas.microsoft.com/office/drawing/2014/main" id="{88E0D15D-E6FD-45C4-8A4E-6DAA2DFAFABD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7FDEC7E-2582-4D41-9B1B-1B99DEF33F69}"/>
              </a:ext>
            </a:extLst>
          </p:cNvPr>
          <p:cNvSpPr/>
          <p:nvPr/>
        </p:nvSpPr>
        <p:spPr>
          <a:xfrm rot="6175423">
            <a:off x="10443342" y="4582071"/>
            <a:ext cx="2469060" cy="3599358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8E92D25A-6A8A-4A17-9F85-0FD4B3B90E81}"/>
              </a:ext>
            </a:extLst>
          </p:cNvPr>
          <p:cNvSpPr/>
          <p:nvPr/>
        </p:nvSpPr>
        <p:spPr>
          <a:xfrm>
            <a:off x="10250002" y="139291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F9072A1-3C48-7103-B6E5-7D5155B839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11" y="215153"/>
            <a:ext cx="5715001" cy="490817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1B247E1-73F6-437F-786D-9C7B1156CA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047" y="228600"/>
            <a:ext cx="5647764" cy="492162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7F0EAC9-C9FE-EF62-863D-9B50A9C4FFAD}"/>
              </a:ext>
            </a:extLst>
          </p:cNvPr>
          <p:cNvSpPr txBox="1"/>
          <p:nvPr/>
        </p:nvSpPr>
        <p:spPr>
          <a:xfrm>
            <a:off x="121024" y="5150224"/>
            <a:ext cx="11443447" cy="1317811"/>
          </a:xfrm>
          <a:prstGeom prst="rect">
            <a:avLst/>
          </a:prstGeom>
          <a:solidFill>
            <a:srgbClr val="FF99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0B0E0B99-B068-869D-A00A-503DE457E8A8}"/>
              </a:ext>
            </a:extLst>
          </p:cNvPr>
          <p:cNvSpPr txBox="1"/>
          <p:nvPr/>
        </p:nvSpPr>
        <p:spPr>
          <a:xfrm>
            <a:off x="346215" y="5151583"/>
            <a:ext cx="5704961" cy="13023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400" b="1" spc="-25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400" b="1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$1,13,97,206.36,</a:t>
            </a:r>
            <a:r>
              <a:rPr sz="1400" b="1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5" dirty="0">
                <a:latin typeface="Fira Sans Medium" panose="020B0603050000020004" pitchFamily="34" charset="0"/>
                <a:cs typeface="Segoe UI"/>
              </a:rPr>
              <a:t>10021485</a:t>
            </a:r>
            <a:r>
              <a:rPr sz="1400" b="1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5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 generated</a:t>
            </a:r>
            <a:r>
              <a:rPr sz="1400" b="1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5" dirty="0">
                <a:latin typeface="Fira Sans Medium" panose="020B0603050000020004" pitchFamily="34" charset="0"/>
                <a:cs typeface="Segoe UI"/>
              </a:rPr>
              <a:t>highest</a:t>
            </a:r>
            <a:endParaRPr sz="1400" b="1" dirty="0">
              <a:latin typeface="Fira Sans Medium" panose="020B0603050000020004" pitchFamily="34" charset="0"/>
              <a:cs typeface="Segoe UI"/>
            </a:endParaRPr>
          </a:p>
          <a:p>
            <a:pPr marL="38100">
              <a:lnSpc>
                <a:spcPct val="100000"/>
              </a:lnSpc>
            </a:pPr>
            <a:r>
              <a:rPr sz="1400" b="1" spc="-10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400" b="1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5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400" b="1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383.63%</a:t>
            </a:r>
            <a:r>
              <a:rPr sz="1400" b="1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400" b="1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dirty="0">
                <a:latin typeface="Fira Sans Medium" panose="020B0603050000020004" pitchFamily="34" charset="0"/>
                <a:cs typeface="Segoe UI"/>
              </a:rPr>
              <a:t>than</a:t>
            </a:r>
          </a:p>
          <a:p>
            <a:pPr marL="86360">
              <a:lnSpc>
                <a:spcPct val="100000"/>
              </a:lnSpc>
              <a:spcBef>
                <a:spcPts val="5"/>
              </a:spcBef>
            </a:pPr>
            <a:r>
              <a:rPr sz="1400" b="1" spc="-15" dirty="0">
                <a:latin typeface="Fira Sans Medium" panose="020B0603050000020004" pitchFamily="34" charset="0"/>
                <a:cs typeface="Segoe UI"/>
              </a:rPr>
              <a:t>10025241,</a:t>
            </a:r>
            <a:r>
              <a:rPr sz="1400" b="1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400" b="1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5" dirty="0">
                <a:latin typeface="Fira Sans Medium" panose="020B0603050000020004" pitchFamily="34" charset="0"/>
                <a:cs typeface="Segoe UI"/>
              </a:rPr>
              <a:t>had the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10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350" b="1" spc="15" baseline="27777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350" b="1" spc="232" baseline="27777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5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400" b="1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400" b="1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dirty="0">
                <a:latin typeface="Fira Sans Medium" panose="020B0603050000020004" pitchFamily="34" charset="0"/>
                <a:cs typeface="Segoe UI"/>
              </a:rPr>
              <a:t>at</a:t>
            </a:r>
          </a:p>
          <a:p>
            <a:pPr marL="38100">
              <a:lnSpc>
                <a:spcPct val="100000"/>
              </a:lnSpc>
            </a:pPr>
            <a:r>
              <a:rPr sz="1400" b="1" spc="-10" dirty="0">
                <a:latin typeface="Fira Sans Medium" panose="020B0603050000020004" pitchFamily="34" charset="0"/>
                <a:cs typeface="Segoe UI"/>
              </a:rPr>
              <a:t>$23,56,595.66.</a:t>
            </a:r>
            <a:r>
              <a:rPr sz="1400" b="1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5" dirty="0">
                <a:latin typeface="Fira Sans Medium" panose="020B0603050000020004" pitchFamily="34" charset="0"/>
                <a:cs typeface="Segoe UI"/>
              </a:rPr>
              <a:t>10021485</a:t>
            </a:r>
            <a:r>
              <a:rPr sz="1400" b="1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5" dirty="0"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1400" b="1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400" b="1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5" dirty="0">
                <a:latin typeface="Fira Sans Medium" panose="020B0603050000020004" pitchFamily="34" charset="0"/>
                <a:cs typeface="Segoe UI"/>
              </a:rPr>
              <a:t>18.16%</a:t>
            </a:r>
            <a:r>
              <a:rPr sz="1400" b="1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20" dirty="0">
                <a:latin typeface="Fira Sans Medium" panose="020B0603050000020004" pitchFamily="34" charset="0"/>
                <a:cs typeface="Segoe UI"/>
              </a:rPr>
              <a:t>of</a:t>
            </a:r>
            <a:endParaRPr sz="1400" b="1" dirty="0">
              <a:latin typeface="Fira Sans Medium" panose="020B0603050000020004" pitchFamily="34" charset="0"/>
              <a:cs typeface="Segoe UI"/>
            </a:endParaRPr>
          </a:p>
          <a:p>
            <a:pPr marL="86360">
              <a:lnSpc>
                <a:spcPts val="1670"/>
              </a:lnSpc>
            </a:pPr>
            <a:r>
              <a:rPr sz="1400" b="1" spc="-5" dirty="0">
                <a:latin typeface="Fira Sans Medium" panose="020B0603050000020004" pitchFamily="34" charset="0"/>
                <a:cs typeface="Segoe UI"/>
              </a:rPr>
              <a:t>Sales.</a:t>
            </a:r>
            <a:r>
              <a:rPr sz="1400" b="1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Across</a:t>
            </a:r>
            <a:r>
              <a:rPr sz="1400" b="1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5" dirty="0">
                <a:latin typeface="Fira Sans Medium" panose="020B0603050000020004" pitchFamily="34" charset="0"/>
                <a:cs typeface="Segoe UI"/>
              </a:rPr>
              <a:t>all</a:t>
            </a:r>
            <a:r>
              <a:rPr sz="1400" b="1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10</a:t>
            </a:r>
            <a:r>
              <a:rPr sz="1400" b="1" spc="-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5" dirty="0">
                <a:latin typeface="Fira Sans Medium" panose="020B0603050000020004" pitchFamily="34" charset="0"/>
                <a:cs typeface="Segoe UI"/>
              </a:rPr>
              <a:t>CustKey,</a:t>
            </a:r>
            <a:r>
              <a:rPr sz="1400" b="1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400" b="1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400" b="1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5" dirty="0">
                <a:latin typeface="Fira Sans Medium" panose="020B0603050000020004" pitchFamily="34" charset="0"/>
                <a:cs typeface="Segoe UI"/>
              </a:rPr>
              <a:t>from</a:t>
            </a:r>
            <a:endParaRPr sz="1400" b="1" dirty="0">
              <a:latin typeface="Fira Sans Medium" panose="020B0603050000020004" pitchFamily="34" charset="0"/>
              <a:cs typeface="Segoe UI"/>
            </a:endParaRPr>
          </a:p>
          <a:p>
            <a:pPr marL="38100">
              <a:lnSpc>
                <a:spcPts val="1670"/>
              </a:lnSpc>
            </a:pPr>
            <a:r>
              <a:rPr sz="1400" b="1" spc="-10" dirty="0">
                <a:latin typeface="Fira Sans Medium" panose="020B0603050000020004" pitchFamily="34" charset="0"/>
                <a:cs typeface="Segoe UI"/>
              </a:rPr>
              <a:t>$23,56,595.66 </a:t>
            </a:r>
            <a:r>
              <a:rPr sz="1400" b="1" spc="-5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1400" b="1" spc="-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400" b="1" spc="-10" dirty="0">
                <a:latin typeface="Fira Sans Medium" panose="020B0603050000020004" pitchFamily="34" charset="0"/>
                <a:cs typeface="Segoe UI"/>
              </a:rPr>
              <a:t>$1,13,97,206.36.</a:t>
            </a:r>
            <a:endParaRPr sz="1400" b="1" dirty="0">
              <a:latin typeface="Fira Sans Medium" panose="020B0603050000020004" pitchFamily="34" charset="0"/>
              <a:cs typeface="Segoe UI"/>
            </a:endParaRPr>
          </a:p>
        </p:txBody>
      </p:sp>
      <p:sp>
        <p:nvSpPr>
          <p:cNvPr id="27" name="object 4">
            <a:extLst>
              <a:ext uri="{FF2B5EF4-FFF2-40B4-BE49-F238E27FC236}">
                <a16:creationId xmlns:a16="http://schemas.microsoft.com/office/drawing/2014/main" id="{E8D35180-0161-D243-2D8D-8D08BA15E26C}"/>
              </a:ext>
            </a:extLst>
          </p:cNvPr>
          <p:cNvSpPr txBox="1"/>
          <p:nvPr/>
        </p:nvSpPr>
        <p:spPr>
          <a:xfrm>
            <a:off x="5967085" y="5249305"/>
            <a:ext cx="5090878" cy="10883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 marR="30480">
              <a:lnSpc>
                <a:spcPct val="100000"/>
              </a:lnSpc>
              <a:spcBef>
                <a:spcPts val="90"/>
              </a:spcBef>
            </a:pPr>
            <a:r>
              <a:rPr sz="1400" b="1" spc="-25" dirty="0">
                <a:latin typeface="Segoe UI"/>
                <a:cs typeface="Segoe UI"/>
              </a:rPr>
              <a:t>At</a:t>
            </a:r>
            <a:r>
              <a:rPr sz="1400" b="1" spc="25" dirty="0">
                <a:latin typeface="Segoe UI"/>
                <a:cs typeface="Segoe UI"/>
              </a:rPr>
              <a:t> </a:t>
            </a:r>
            <a:r>
              <a:rPr sz="1400" b="1" spc="-10" dirty="0">
                <a:latin typeface="Segoe UI"/>
                <a:cs typeface="Segoe UI"/>
              </a:rPr>
              <a:t>$52,15,559.07,</a:t>
            </a:r>
            <a:r>
              <a:rPr sz="1400" b="1" spc="5" dirty="0">
                <a:latin typeface="Segoe UI"/>
                <a:cs typeface="Segoe UI"/>
              </a:rPr>
              <a:t> </a:t>
            </a:r>
            <a:r>
              <a:rPr sz="1400" b="1" spc="-15" dirty="0">
                <a:latin typeface="Segoe UI"/>
                <a:cs typeface="Segoe UI"/>
              </a:rPr>
              <a:t>10021485</a:t>
            </a:r>
            <a:r>
              <a:rPr sz="1400" b="1" spc="30" dirty="0">
                <a:latin typeface="Segoe UI"/>
                <a:cs typeface="Segoe UI"/>
              </a:rPr>
              <a:t> </a:t>
            </a:r>
            <a:r>
              <a:rPr sz="1400" b="1" spc="-5" dirty="0">
                <a:latin typeface="Segoe UI"/>
                <a:cs typeface="Segoe UI"/>
              </a:rPr>
              <a:t>had </a:t>
            </a:r>
            <a:r>
              <a:rPr sz="1400" b="1" spc="-10" dirty="0">
                <a:latin typeface="Segoe UI"/>
                <a:cs typeface="Segoe UI"/>
              </a:rPr>
              <a:t>generated</a:t>
            </a:r>
            <a:r>
              <a:rPr sz="1400" b="1" spc="75" dirty="0">
                <a:latin typeface="Segoe UI"/>
                <a:cs typeface="Segoe UI"/>
              </a:rPr>
              <a:t> </a:t>
            </a:r>
            <a:r>
              <a:rPr sz="1400" b="1" spc="-5" dirty="0">
                <a:latin typeface="Segoe UI"/>
                <a:cs typeface="Segoe UI"/>
              </a:rPr>
              <a:t>highest </a:t>
            </a:r>
            <a:r>
              <a:rPr sz="1400" b="1" dirty="0">
                <a:latin typeface="Segoe UI"/>
                <a:cs typeface="Segoe UI"/>
              </a:rPr>
              <a:t> </a:t>
            </a:r>
            <a:r>
              <a:rPr sz="1400" b="1" spc="-15" dirty="0">
                <a:latin typeface="Segoe UI"/>
                <a:cs typeface="Segoe UI"/>
              </a:rPr>
              <a:t>Profits</a:t>
            </a:r>
            <a:r>
              <a:rPr sz="1400" b="1" spc="50" dirty="0">
                <a:latin typeface="Segoe UI"/>
                <a:cs typeface="Segoe UI"/>
              </a:rPr>
              <a:t> </a:t>
            </a:r>
            <a:r>
              <a:rPr sz="1400" b="1" spc="-5" dirty="0">
                <a:latin typeface="Segoe UI"/>
                <a:cs typeface="Segoe UI"/>
              </a:rPr>
              <a:t>and was</a:t>
            </a:r>
            <a:r>
              <a:rPr sz="1400" b="1" spc="5" dirty="0">
                <a:latin typeface="Segoe UI"/>
                <a:cs typeface="Segoe UI"/>
              </a:rPr>
              <a:t> </a:t>
            </a:r>
            <a:r>
              <a:rPr sz="1400" b="1" spc="-10" dirty="0">
                <a:latin typeface="Segoe UI"/>
                <a:cs typeface="Segoe UI"/>
              </a:rPr>
              <a:t>312.11%</a:t>
            </a:r>
            <a:r>
              <a:rPr sz="1400" b="1" spc="30" dirty="0">
                <a:latin typeface="Segoe UI"/>
                <a:cs typeface="Segoe UI"/>
              </a:rPr>
              <a:t> </a:t>
            </a:r>
            <a:r>
              <a:rPr sz="1400" b="1" spc="-10" dirty="0">
                <a:latin typeface="Segoe UI"/>
                <a:cs typeface="Segoe UI"/>
              </a:rPr>
              <a:t>higher</a:t>
            </a:r>
            <a:r>
              <a:rPr sz="1400" b="1" spc="20" dirty="0">
                <a:latin typeface="Segoe UI"/>
                <a:cs typeface="Segoe UI"/>
              </a:rPr>
              <a:t> </a:t>
            </a:r>
            <a:r>
              <a:rPr sz="1400" b="1" dirty="0">
                <a:latin typeface="Segoe UI"/>
                <a:cs typeface="Segoe UI"/>
              </a:rPr>
              <a:t>than</a:t>
            </a:r>
            <a:r>
              <a:rPr sz="1400" b="1" spc="-25" dirty="0">
                <a:latin typeface="Segoe UI"/>
                <a:cs typeface="Segoe UI"/>
              </a:rPr>
              <a:t> </a:t>
            </a:r>
            <a:r>
              <a:rPr sz="1400" b="1" spc="-15" dirty="0">
                <a:latin typeface="Segoe UI"/>
                <a:cs typeface="Segoe UI"/>
              </a:rPr>
              <a:t>10019194,</a:t>
            </a:r>
            <a:r>
              <a:rPr sz="1400" b="1" spc="55" dirty="0">
                <a:latin typeface="Segoe UI"/>
                <a:cs typeface="Segoe UI"/>
              </a:rPr>
              <a:t> </a:t>
            </a:r>
            <a:r>
              <a:rPr sz="1400" b="1" spc="-5" dirty="0">
                <a:latin typeface="Segoe UI"/>
                <a:cs typeface="Segoe UI"/>
              </a:rPr>
              <a:t>which </a:t>
            </a:r>
            <a:r>
              <a:rPr sz="1400" b="1" spc="-370" dirty="0">
                <a:latin typeface="Segoe UI"/>
                <a:cs typeface="Segoe UI"/>
              </a:rPr>
              <a:t> </a:t>
            </a:r>
            <a:r>
              <a:rPr sz="1400" b="1" spc="-5" dirty="0">
                <a:latin typeface="Segoe UI"/>
                <a:cs typeface="Segoe UI"/>
              </a:rPr>
              <a:t>had</a:t>
            </a:r>
            <a:r>
              <a:rPr sz="1400" b="1" spc="-10" dirty="0">
                <a:latin typeface="Segoe UI"/>
                <a:cs typeface="Segoe UI"/>
              </a:rPr>
              <a:t> </a:t>
            </a:r>
            <a:r>
              <a:rPr sz="1400" b="1" spc="-5" dirty="0">
                <a:latin typeface="Segoe UI"/>
                <a:cs typeface="Segoe UI"/>
              </a:rPr>
              <a:t>the</a:t>
            </a:r>
            <a:r>
              <a:rPr sz="1400" b="1" spc="10" dirty="0">
                <a:latin typeface="Segoe UI"/>
                <a:cs typeface="Segoe UI"/>
              </a:rPr>
              <a:t> </a:t>
            </a:r>
            <a:r>
              <a:rPr sz="1400" b="1" spc="5" dirty="0">
                <a:latin typeface="Segoe UI"/>
                <a:cs typeface="Segoe UI"/>
              </a:rPr>
              <a:t>5</a:t>
            </a:r>
            <a:r>
              <a:rPr sz="1350" b="1" spc="7" baseline="27777" dirty="0">
                <a:latin typeface="Segoe UI"/>
                <a:cs typeface="Segoe UI"/>
              </a:rPr>
              <a:t>th</a:t>
            </a:r>
            <a:r>
              <a:rPr sz="1350" b="1" spc="195" baseline="27777" dirty="0">
                <a:latin typeface="Segoe UI"/>
                <a:cs typeface="Segoe UI"/>
              </a:rPr>
              <a:t> </a:t>
            </a:r>
            <a:r>
              <a:rPr sz="1400" b="1" spc="-5" dirty="0">
                <a:latin typeface="Segoe UI"/>
                <a:cs typeface="Segoe UI"/>
              </a:rPr>
              <a:t>highest</a:t>
            </a:r>
            <a:r>
              <a:rPr sz="1400" b="1" spc="25" dirty="0">
                <a:latin typeface="Segoe UI"/>
                <a:cs typeface="Segoe UI"/>
              </a:rPr>
              <a:t> </a:t>
            </a:r>
            <a:r>
              <a:rPr sz="1400" b="1" spc="-15" dirty="0">
                <a:latin typeface="Segoe UI"/>
                <a:cs typeface="Segoe UI"/>
              </a:rPr>
              <a:t>Profits</a:t>
            </a:r>
            <a:r>
              <a:rPr sz="1400" b="1" spc="25" dirty="0">
                <a:latin typeface="Segoe UI"/>
                <a:cs typeface="Segoe UI"/>
              </a:rPr>
              <a:t> </a:t>
            </a:r>
            <a:r>
              <a:rPr sz="1400" b="1" dirty="0">
                <a:latin typeface="Segoe UI"/>
                <a:cs typeface="Segoe UI"/>
              </a:rPr>
              <a:t>at</a:t>
            </a:r>
            <a:r>
              <a:rPr sz="1400" b="1" spc="5" dirty="0">
                <a:latin typeface="Segoe UI"/>
                <a:cs typeface="Segoe UI"/>
              </a:rPr>
              <a:t> </a:t>
            </a:r>
            <a:r>
              <a:rPr sz="1400" b="1" spc="-10" dirty="0">
                <a:latin typeface="Segoe UI"/>
                <a:cs typeface="Segoe UI"/>
              </a:rPr>
              <a:t>$12,65,561.04.</a:t>
            </a:r>
            <a:r>
              <a:rPr sz="1400" b="1" spc="50" dirty="0">
                <a:latin typeface="Segoe UI"/>
                <a:cs typeface="Segoe UI"/>
              </a:rPr>
              <a:t> </a:t>
            </a:r>
            <a:r>
              <a:rPr sz="1400" b="1" spc="-10" dirty="0">
                <a:latin typeface="Segoe UI"/>
                <a:cs typeface="Segoe UI"/>
              </a:rPr>
              <a:t>Across</a:t>
            </a:r>
            <a:r>
              <a:rPr sz="1400" b="1" spc="25" dirty="0">
                <a:latin typeface="Segoe UI"/>
                <a:cs typeface="Segoe UI"/>
              </a:rPr>
              <a:t> </a:t>
            </a:r>
            <a:r>
              <a:rPr sz="1400" b="1" spc="-5" dirty="0">
                <a:latin typeface="Segoe UI"/>
                <a:cs typeface="Segoe UI"/>
              </a:rPr>
              <a:t>all </a:t>
            </a:r>
            <a:r>
              <a:rPr sz="1400" b="1" dirty="0">
                <a:latin typeface="Segoe UI"/>
                <a:cs typeface="Segoe UI"/>
              </a:rPr>
              <a:t> </a:t>
            </a:r>
            <a:r>
              <a:rPr sz="1400" b="1" spc="-10" dirty="0">
                <a:latin typeface="Segoe UI"/>
                <a:cs typeface="Segoe UI"/>
              </a:rPr>
              <a:t>10</a:t>
            </a:r>
            <a:r>
              <a:rPr sz="1400" b="1" spc="10" dirty="0">
                <a:latin typeface="Segoe UI"/>
                <a:cs typeface="Segoe UI"/>
              </a:rPr>
              <a:t> </a:t>
            </a:r>
            <a:r>
              <a:rPr sz="1400" b="1" spc="-15" dirty="0">
                <a:latin typeface="Segoe UI"/>
                <a:cs typeface="Segoe UI"/>
              </a:rPr>
              <a:t>CustKey,</a:t>
            </a:r>
            <a:r>
              <a:rPr sz="1400" b="1" spc="5" dirty="0">
                <a:latin typeface="Segoe UI"/>
                <a:cs typeface="Segoe UI"/>
              </a:rPr>
              <a:t> </a:t>
            </a:r>
            <a:r>
              <a:rPr sz="1400" b="1" spc="-15" dirty="0">
                <a:latin typeface="Segoe UI"/>
                <a:cs typeface="Segoe UI"/>
              </a:rPr>
              <a:t>Profits</a:t>
            </a:r>
            <a:r>
              <a:rPr sz="1400" b="1" spc="45" dirty="0">
                <a:latin typeface="Segoe UI"/>
                <a:cs typeface="Segoe UI"/>
              </a:rPr>
              <a:t> </a:t>
            </a:r>
            <a:r>
              <a:rPr sz="1400" b="1" spc="-5" dirty="0">
                <a:latin typeface="Segoe UI"/>
                <a:cs typeface="Segoe UI"/>
              </a:rPr>
              <a:t>ranged</a:t>
            </a:r>
            <a:r>
              <a:rPr sz="1400" b="1" spc="15" dirty="0">
                <a:latin typeface="Segoe UI"/>
                <a:cs typeface="Segoe UI"/>
              </a:rPr>
              <a:t> </a:t>
            </a:r>
            <a:r>
              <a:rPr sz="1400" b="1" spc="-15" dirty="0">
                <a:latin typeface="Segoe UI"/>
                <a:cs typeface="Segoe UI"/>
              </a:rPr>
              <a:t>from</a:t>
            </a:r>
            <a:r>
              <a:rPr sz="1400" b="1" spc="45" dirty="0">
                <a:latin typeface="Segoe UI"/>
                <a:cs typeface="Segoe UI"/>
              </a:rPr>
              <a:t> </a:t>
            </a:r>
            <a:r>
              <a:rPr sz="1400" b="1" spc="-15" dirty="0">
                <a:latin typeface="Segoe UI"/>
                <a:cs typeface="Segoe UI"/>
              </a:rPr>
              <a:t>$1265561.04</a:t>
            </a:r>
            <a:r>
              <a:rPr sz="1400" b="1" spc="30" dirty="0">
                <a:latin typeface="Segoe UI"/>
                <a:cs typeface="Segoe UI"/>
              </a:rPr>
              <a:t> </a:t>
            </a:r>
            <a:r>
              <a:rPr sz="1400" b="1" spc="-5" dirty="0">
                <a:latin typeface="Segoe UI"/>
                <a:cs typeface="Segoe UI"/>
              </a:rPr>
              <a:t>to</a:t>
            </a:r>
            <a:endParaRPr sz="1400" b="1" dirty="0">
              <a:latin typeface="Segoe UI"/>
              <a:cs typeface="Segoe UI"/>
            </a:endParaRPr>
          </a:p>
          <a:p>
            <a:pPr marL="38100">
              <a:lnSpc>
                <a:spcPts val="1660"/>
              </a:lnSpc>
            </a:pPr>
            <a:r>
              <a:rPr sz="1400" b="1" spc="-15" dirty="0">
                <a:latin typeface="Segoe UI"/>
                <a:cs typeface="Segoe UI"/>
              </a:rPr>
              <a:t>$5215559.07.</a:t>
            </a:r>
            <a:endParaRPr sz="1400" b="1" dirty="0"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172159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>
            <a:extLst>
              <a:ext uri="{FF2B5EF4-FFF2-40B4-BE49-F238E27FC236}">
                <a16:creationId xmlns:a16="http://schemas.microsoft.com/office/drawing/2014/main" id="{0EC6047D-95EE-73ED-9733-1BA1E84081C7}"/>
              </a:ext>
            </a:extLst>
          </p:cNvPr>
          <p:cNvSpPr txBox="1"/>
          <p:nvPr/>
        </p:nvSpPr>
        <p:spPr>
          <a:xfrm>
            <a:off x="207010" y="427603"/>
            <a:ext cx="11984990" cy="5981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000" spc="5" dirty="0">
                <a:latin typeface="Fira Sans Medium" panose="020B0603050000020004" pitchFamily="34" charset="0"/>
                <a:cs typeface="Segoe UI Black"/>
              </a:rPr>
              <a:t>Sales</a:t>
            </a:r>
            <a:r>
              <a:rPr sz="2000" spc="-75" dirty="0">
                <a:latin typeface="Fira Sans Medium" panose="020B0603050000020004" pitchFamily="34" charset="0"/>
                <a:cs typeface="Segoe UI Black"/>
              </a:rPr>
              <a:t> </a:t>
            </a:r>
            <a:r>
              <a:rPr sz="2000" spc="5" dirty="0">
                <a:latin typeface="Fira Sans Medium" panose="020B0603050000020004" pitchFamily="34" charset="0"/>
                <a:cs typeface="Segoe UI Black"/>
              </a:rPr>
              <a:t>&amp;</a:t>
            </a:r>
            <a:r>
              <a:rPr sz="2000" spc="-5" dirty="0">
                <a:latin typeface="Fira Sans Medium" panose="020B0603050000020004" pitchFamily="34" charset="0"/>
                <a:cs typeface="Segoe UI Black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 Black"/>
              </a:rPr>
              <a:t>Profit:</a:t>
            </a:r>
          </a:p>
          <a:p>
            <a:pPr marL="12700" marR="5080">
              <a:lnSpc>
                <a:spcPct val="120100"/>
              </a:lnSpc>
              <a:spcBef>
                <a:spcPts val="1040"/>
              </a:spcBef>
            </a:pPr>
            <a:r>
              <a:rPr sz="20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trended</a:t>
            </a:r>
            <a:r>
              <a:rPr sz="20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down,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resulting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in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</a:t>
            </a:r>
            <a:r>
              <a:rPr sz="20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10.42%</a:t>
            </a:r>
            <a:r>
              <a:rPr sz="20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decrease</a:t>
            </a:r>
            <a:r>
              <a:rPr sz="2000" spc="6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between</a:t>
            </a:r>
            <a:r>
              <a:rPr sz="20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January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2017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January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2018.</a:t>
            </a:r>
            <a:r>
              <a:rPr sz="2000" spc="1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20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started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trending</a:t>
            </a:r>
            <a:r>
              <a:rPr sz="20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down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in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January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2017,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falling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by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10.42%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($23,69,531.66)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in</a:t>
            </a:r>
            <a:r>
              <a:rPr sz="20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4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quarters.</a:t>
            </a:r>
            <a:r>
              <a:rPr sz="20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dropped</a:t>
            </a:r>
            <a:r>
              <a:rPr sz="2000" spc="7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20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$2,27,29,856.29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$2,03,60,324.63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during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its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steepest</a:t>
            </a:r>
            <a:r>
              <a:rPr sz="20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decline</a:t>
            </a:r>
            <a:r>
              <a:rPr sz="20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between</a:t>
            </a:r>
            <a:r>
              <a:rPr sz="20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January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2017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and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January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2018.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trended</a:t>
            </a:r>
            <a:r>
              <a:rPr sz="20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down,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resulting</a:t>
            </a:r>
            <a:r>
              <a:rPr sz="20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in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5.06%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decrease</a:t>
            </a:r>
            <a:r>
              <a:rPr sz="2000" spc="7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between</a:t>
            </a:r>
            <a:r>
              <a:rPr sz="20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January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2018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October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2019.</a:t>
            </a:r>
            <a:r>
              <a:rPr sz="2000" spc="1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started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trending</a:t>
            </a:r>
            <a:r>
              <a:rPr sz="20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up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on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April</a:t>
            </a:r>
            <a:r>
              <a:rPr sz="20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2019,</a:t>
            </a:r>
            <a:r>
              <a:rPr sz="20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rising </a:t>
            </a:r>
            <a:r>
              <a:rPr sz="2000" spc="-37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by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6.22%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($11,31,718.23)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in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2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quarters.</a:t>
            </a:r>
            <a:r>
              <a:rPr sz="20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jumped</a:t>
            </a:r>
            <a:r>
              <a:rPr sz="20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$1,81,99,115.14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$1,93,30,833.37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during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its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steepest</a:t>
            </a:r>
            <a:r>
              <a:rPr sz="20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incline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between</a:t>
            </a:r>
            <a:r>
              <a:rPr sz="20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April</a:t>
            </a:r>
            <a:r>
              <a:rPr sz="20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2019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October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2019.</a:t>
            </a:r>
            <a:endParaRPr sz="2000" dirty="0">
              <a:latin typeface="Fira Sans Medium" panose="020B0603050000020004" pitchFamily="34" charset="0"/>
              <a:cs typeface="Segoe UI"/>
            </a:endParaRPr>
          </a:p>
          <a:p>
            <a:pPr marL="12700" marR="73660">
              <a:lnSpc>
                <a:spcPct val="120100"/>
              </a:lnSpc>
              <a:spcBef>
                <a:spcPts val="985"/>
              </a:spcBef>
            </a:pPr>
            <a:r>
              <a:rPr sz="200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200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trended</a:t>
            </a:r>
            <a:r>
              <a:rPr sz="20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down,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resulting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in</a:t>
            </a:r>
            <a:r>
              <a:rPr sz="20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6.82%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decrease</a:t>
            </a:r>
            <a:r>
              <a:rPr sz="2000" spc="7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between</a:t>
            </a:r>
            <a:r>
              <a:rPr sz="2000" spc="8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January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2017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January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2018.</a:t>
            </a:r>
            <a:r>
              <a:rPr sz="2000" spc="7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20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started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trending</a:t>
            </a:r>
            <a:r>
              <a:rPr sz="20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down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in</a:t>
            </a:r>
            <a:r>
              <a:rPr sz="20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January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2017,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falling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by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6.82%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($6,52,731.37)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in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4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quarters.</a:t>
            </a:r>
            <a:r>
              <a:rPr sz="20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20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dropped</a:t>
            </a:r>
            <a:r>
              <a:rPr sz="2000" spc="9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$95,66,880.82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$89,14,149.45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during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their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steepest</a:t>
            </a:r>
            <a:r>
              <a:rPr sz="20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decline</a:t>
            </a:r>
            <a:r>
              <a:rPr sz="20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between</a:t>
            </a:r>
            <a:r>
              <a:rPr sz="2000" spc="6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January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2017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January </a:t>
            </a:r>
            <a:r>
              <a:rPr sz="2000" spc="-37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2018.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20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trended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down,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resulting</a:t>
            </a:r>
            <a:r>
              <a:rPr sz="20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in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15.16%</a:t>
            </a:r>
            <a:r>
              <a:rPr sz="20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decrease</a:t>
            </a:r>
            <a:r>
              <a:rPr sz="20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between</a:t>
            </a:r>
            <a:r>
              <a:rPr sz="20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January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2018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and October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2019.</a:t>
            </a:r>
            <a:endParaRPr sz="2000" dirty="0">
              <a:latin typeface="Fira Sans Medium" panose="020B0603050000020004" pitchFamily="34" charset="0"/>
              <a:cs typeface="Segoe U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000" dirty="0">
              <a:latin typeface="Fira Sans Medium" panose="020B0603050000020004" pitchFamily="34" charset="0"/>
              <a:cs typeface="Segoe UI"/>
            </a:endParaRPr>
          </a:p>
          <a:p>
            <a:pPr marL="12700">
              <a:lnSpc>
                <a:spcPct val="100000"/>
              </a:lnSpc>
            </a:pPr>
            <a:r>
              <a:rPr sz="2000" spc="-25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$87,73,249.43,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Better</a:t>
            </a:r>
            <a:r>
              <a:rPr sz="20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20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was</a:t>
            </a:r>
            <a:r>
              <a:rPr sz="20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42,85,596.56%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Kiwi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Lox,</a:t>
            </a:r>
            <a:r>
              <a:rPr sz="20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20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2000" spc="8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at</a:t>
            </a:r>
          </a:p>
          <a:p>
            <a:pPr marL="12700" marR="359410">
              <a:lnSpc>
                <a:spcPts val="2020"/>
              </a:lnSpc>
              <a:spcBef>
                <a:spcPts val="95"/>
              </a:spcBef>
            </a:pPr>
            <a:r>
              <a:rPr sz="2000" spc="-15" dirty="0">
                <a:latin typeface="Fira Sans Medium" panose="020B0603050000020004" pitchFamily="34" charset="0"/>
                <a:cs typeface="Segoe UI"/>
              </a:rPr>
              <a:t>$204.71.</a:t>
            </a:r>
            <a:r>
              <a:rPr sz="20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total</a:t>
            </a:r>
            <a:r>
              <a:rPr sz="200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200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are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negatively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correlated</a:t>
            </a:r>
            <a:r>
              <a:rPr sz="2000" spc="7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with</a:t>
            </a:r>
            <a:r>
              <a:rPr sz="20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each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25" dirty="0">
                <a:latin typeface="Fira Sans Medium" panose="020B0603050000020004" pitchFamily="34" charset="0"/>
                <a:cs typeface="Segoe UI"/>
              </a:rPr>
              <a:t>other.</a:t>
            </a:r>
            <a:r>
              <a:rPr sz="2000" spc="9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Better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20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9.10%</a:t>
            </a:r>
            <a:r>
              <a:rPr sz="20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20" dirty="0">
                <a:latin typeface="Fira Sans Medium" panose="020B0603050000020004" pitchFamily="34" charset="0"/>
                <a:cs typeface="Segoe UI"/>
              </a:rPr>
              <a:t>of</a:t>
            </a:r>
            <a:r>
              <a:rPr sz="20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Sales.</a:t>
            </a:r>
            <a:r>
              <a:rPr sz="2000" spc="8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Profits </a:t>
            </a:r>
            <a:r>
              <a:rPr sz="2000" spc="-37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diverged</a:t>
            </a:r>
            <a:r>
              <a:rPr sz="2000" spc="6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most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when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the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Item</a:t>
            </a:r>
            <a:r>
              <a:rPr sz="20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Better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20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20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when</a:t>
            </a:r>
            <a:r>
              <a:rPr sz="20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20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were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0" dirty="0">
                <a:latin typeface="Fira Sans Medium" panose="020B0603050000020004" pitchFamily="34" charset="0"/>
                <a:cs typeface="Segoe UI"/>
              </a:rPr>
              <a:t>$57,32,729.64</a:t>
            </a:r>
            <a:r>
              <a:rPr sz="20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20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5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200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2000" spc="-15" dirty="0">
                <a:latin typeface="Fira Sans Medium" panose="020B0603050000020004" pitchFamily="34" charset="0"/>
                <a:cs typeface="Segoe UI"/>
              </a:rPr>
              <a:t>Profits.</a:t>
            </a:r>
            <a:endParaRPr sz="2000" dirty="0">
              <a:latin typeface="Fira Sans Medium" panose="020B0603050000020004" pitchFamily="34" charset="0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769162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2">
            <a:extLst>
              <a:ext uri="{FF2B5EF4-FFF2-40B4-BE49-F238E27FC236}">
                <a16:creationId xmlns:a16="http://schemas.microsoft.com/office/drawing/2014/main" id="{7B1E1156-165F-483C-A55F-7166CF95741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3654552" cy="4715256"/>
          </a:xfrm>
          <a:prstGeom prst="rect">
            <a:avLst/>
          </a:prstGeom>
        </p:spPr>
      </p:pic>
      <p:pic>
        <p:nvPicPr>
          <p:cNvPr id="5" name="object 4">
            <a:extLst>
              <a:ext uri="{FF2B5EF4-FFF2-40B4-BE49-F238E27FC236}">
                <a16:creationId xmlns:a16="http://schemas.microsoft.com/office/drawing/2014/main" id="{A9611C9D-AFE6-C51B-1430-B2238EE0E63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39582" y="0"/>
            <a:ext cx="3995928" cy="4715256"/>
          </a:xfrm>
          <a:prstGeom prst="rect">
            <a:avLst/>
          </a:prstGeom>
        </p:spPr>
      </p:pic>
      <p:pic>
        <p:nvPicPr>
          <p:cNvPr id="6" name="object 3">
            <a:extLst>
              <a:ext uri="{FF2B5EF4-FFF2-40B4-BE49-F238E27FC236}">
                <a16:creationId xmlns:a16="http://schemas.microsoft.com/office/drawing/2014/main" id="{BAAAB70F-710F-8A7D-2528-AB8C9ECAEF37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909918" y="0"/>
            <a:ext cx="4093463" cy="47152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C2D5B0-A96C-2F53-5F98-F15867ACA4E7}"/>
              </a:ext>
            </a:extLst>
          </p:cNvPr>
          <p:cNvSpPr txBox="1"/>
          <p:nvPr/>
        </p:nvSpPr>
        <p:spPr>
          <a:xfrm>
            <a:off x="0" y="4719918"/>
            <a:ext cx="12192000" cy="2138082"/>
          </a:xfrm>
          <a:prstGeom prst="rect">
            <a:avLst/>
          </a:prstGeom>
          <a:solidFill>
            <a:srgbClr val="FF99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E7F105CC-0B03-956E-9621-67B898E8DDD6}"/>
              </a:ext>
            </a:extLst>
          </p:cNvPr>
          <p:cNvSpPr txBox="1"/>
          <p:nvPr/>
        </p:nvSpPr>
        <p:spPr>
          <a:xfrm>
            <a:off x="94129" y="4812054"/>
            <a:ext cx="12192000" cy="195181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</a:pP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$66,80,923.04,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Better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Shrimp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was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157.27%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Better</a:t>
            </a: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Tuna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in</a:t>
            </a:r>
            <a:r>
              <a:rPr sz="13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Oil, 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5</a:t>
            </a:r>
            <a:r>
              <a:rPr sz="1300" spc="-7" baseline="243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</a:t>
            </a:r>
            <a:r>
              <a:rPr sz="1300" spc="202" baseline="243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at</a:t>
            </a:r>
            <a:endParaRPr sz="1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Segoe UI"/>
            </a:endParaRPr>
          </a:p>
          <a:p>
            <a:pPr marL="25400">
              <a:lnSpc>
                <a:spcPct val="100000"/>
              </a:lnSpc>
            </a:pP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$25,96,886.19.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Better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Shrimp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for</a:t>
            </a: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32.11%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of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Sales.</a:t>
            </a:r>
            <a:r>
              <a:rPr sz="13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Across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all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5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Item,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$25,96,886.19</a:t>
            </a:r>
            <a:r>
              <a:rPr sz="13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to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$66,80,923.04.</a:t>
            </a:r>
            <a:endParaRPr sz="1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Segoe UI"/>
            </a:endParaRPr>
          </a:p>
          <a:p>
            <a:pPr marL="25400">
              <a:lnSpc>
                <a:spcPct val="100000"/>
              </a:lnSpc>
            </a:pP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24,19,306.47,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Better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Shrimp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was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121.20%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Ebony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Squash,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5</a:t>
            </a:r>
            <a:r>
              <a:rPr sz="1300" spc="15" baseline="243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</a:t>
            </a:r>
            <a:r>
              <a:rPr sz="1300" spc="209" baseline="243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Profit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10,93,739.23.</a:t>
            </a:r>
            <a:r>
              <a:rPr sz="13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Across</a:t>
            </a:r>
            <a:endParaRPr sz="1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Segoe UI"/>
            </a:endParaRPr>
          </a:p>
          <a:p>
            <a:pPr marL="25400">
              <a:lnSpc>
                <a:spcPct val="100000"/>
              </a:lnSpc>
            </a:pP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all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5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Items,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10,93,739.23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to</a:t>
            </a:r>
            <a:r>
              <a:rPr sz="13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24,19,306.47.</a:t>
            </a:r>
            <a:endParaRPr sz="1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Segoe UI"/>
            </a:endParaRPr>
          </a:p>
          <a:p>
            <a:pPr marL="25400" marR="606425">
              <a:lnSpc>
                <a:spcPct val="100000"/>
              </a:lnSpc>
            </a:pP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$230.81,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Choice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Mints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5</a:t>
            </a:r>
            <a:r>
              <a:rPr sz="1300" spc="-7" baseline="243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</a:t>
            </a:r>
            <a:r>
              <a:rPr sz="1300" spc="157" baseline="243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was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11.51%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Best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Choice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Sesame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Crackers,</a:t>
            </a:r>
            <a:r>
              <a:rPr sz="13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$206.98.</a:t>
            </a:r>
            <a:r>
              <a:rPr sz="13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Choice</a:t>
            </a: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Mints 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for</a:t>
            </a:r>
            <a:r>
              <a:rPr sz="1300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20.62%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of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Sales.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Across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all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5</a:t>
            </a: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Items,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$206.98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to</a:t>
            </a:r>
            <a:r>
              <a:rPr sz="13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$230.81.</a:t>
            </a:r>
            <a:endParaRPr sz="1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Segoe UI"/>
            </a:endParaRPr>
          </a:p>
          <a:p>
            <a:pPr marL="25400">
              <a:lnSpc>
                <a:spcPts val="1430"/>
              </a:lnSpc>
            </a:pP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-1,507.97,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Landslide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Low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Fat</a:t>
            </a:r>
            <a:r>
              <a:rPr sz="13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Apple</a:t>
            </a:r>
            <a:r>
              <a:rPr sz="13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Butter</a:t>
            </a: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5</a:t>
            </a:r>
            <a:r>
              <a:rPr sz="1300" spc="-15" baseline="243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</a:t>
            </a:r>
            <a:r>
              <a:rPr sz="1300" spc="209" baseline="243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was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92.67%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Fast</a:t>
            </a:r>
            <a:r>
              <a:rPr sz="13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Lemon</a:t>
            </a: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Cookies,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-20,585.56.</a:t>
            </a:r>
            <a:r>
              <a:rPr sz="13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Across</a:t>
            </a:r>
            <a:endParaRPr sz="1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Segoe UI"/>
            </a:endParaRPr>
          </a:p>
          <a:p>
            <a:pPr marL="25400">
              <a:lnSpc>
                <a:spcPts val="1430"/>
              </a:lnSpc>
            </a:pP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all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5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Items,</a:t>
            </a:r>
            <a:r>
              <a:rPr sz="13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-20,585.56</a:t>
            </a:r>
            <a:r>
              <a:rPr sz="13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to</a:t>
            </a:r>
            <a:r>
              <a:rPr sz="13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-1,507.97.</a:t>
            </a:r>
            <a:endParaRPr sz="1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838858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5">
            <a:extLst>
              <a:ext uri="{FF2B5EF4-FFF2-40B4-BE49-F238E27FC236}">
                <a16:creationId xmlns:a16="http://schemas.microsoft.com/office/drawing/2014/main" id="{F31F3423-42A9-D330-4410-931141D2720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30823" y="2877310"/>
            <a:ext cx="6065520" cy="3855720"/>
          </a:xfrm>
          <a:prstGeom prst="rect">
            <a:avLst/>
          </a:prstGeom>
        </p:spPr>
      </p:pic>
      <p:pic>
        <p:nvPicPr>
          <p:cNvPr id="7" name="object 4">
            <a:extLst>
              <a:ext uri="{FF2B5EF4-FFF2-40B4-BE49-F238E27FC236}">
                <a16:creationId xmlns:a16="http://schemas.microsoft.com/office/drawing/2014/main" id="{7EB0E352-FD5F-64A8-C5EE-6365E7DD953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4961" y="2822628"/>
            <a:ext cx="5550408" cy="38740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AAB519-18C3-E6A9-C6B7-CD9E724F59C7}"/>
              </a:ext>
            </a:extLst>
          </p:cNvPr>
          <p:cNvSpPr txBox="1"/>
          <p:nvPr/>
        </p:nvSpPr>
        <p:spPr>
          <a:xfrm>
            <a:off x="0" y="0"/>
            <a:ext cx="12192000" cy="2796988"/>
          </a:xfrm>
          <a:prstGeom prst="rect">
            <a:avLst/>
          </a:prstGeom>
          <a:solidFill>
            <a:srgbClr val="FF99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91224A1E-F041-4BD4-0817-6AFAE1B12C0D}"/>
              </a:ext>
            </a:extLst>
          </p:cNvPr>
          <p:cNvSpPr txBox="1"/>
          <p:nvPr/>
        </p:nvSpPr>
        <p:spPr>
          <a:xfrm>
            <a:off x="188259" y="240897"/>
            <a:ext cx="12003741" cy="25135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 marR="103505">
              <a:lnSpc>
                <a:spcPct val="100000"/>
              </a:lnSpc>
              <a:spcBef>
                <a:spcPts val="100"/>
              </a:spcBef>
            </a:pPr>
            <a:r>
              <a:rPr sz="1250" spc="-15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$23,61,289.63,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Better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25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11,78,423.47%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Best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 Choice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Low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25" dirty="0">
                <a:latin typeface="Fira Sans Medium" panose="020B0603050000020004" pitchFamily="34" charset="0"/>
                <a:cs typeface="Segoe UI"/>
              </a:rPr>
              <a:t>Fat</a:t>
            </a:r>
            <a:r>
              <a:rPr sz="125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Popcorn,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lowest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 Sales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$200.36.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Better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250" spc="-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11.60%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20" dirty="0">
                <a:latin typeface="Fira Sans Medium" panose="020B0603050000020004" pitchFamily="34" charset="0"/>
                <a:cs typeface="Segoe UI"/>
              </a:rPr>
              <a:t>of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Sales.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diverged</a:t>
            </a:r>
            <a:r>
              <a:rPr sz="125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most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when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Item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Better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Canned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 Shrimp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when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were</a:t>
            </a:r>
            <a:r>
              <a:rPr sz="125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$14,71,795.33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Profits.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Better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 Shrimp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25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247.42%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Discover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Manicotti,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250" spc="-7" baseline="24305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250" spc="195" baseline="2430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$6,79,668.01.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Better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250" spc="-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38.04%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20" dirty="0">
                <a:latin typeface="Fira Sans Medium" panose="020B0603050000020004" pitchFamily="34" charset="0"/>
                <a:cs typeface="Segoe UI"/>
              </a:rPr>
              <a:t>of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Sales.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Across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all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Item,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from</a:t>
            </a:r>
            <a:endParaRPr sz="1250" dirty="0">
              <a:latin typeface="Fira Sans Medium" panose="020B0603050000020004" pitchFamily="34" charset="0"/>
              <a:cs typeface="Segoe UI"/>
            </a:endParaRPr>
          </a:p>
          <a:p>
            <a:pPr marL="25400">
              <a:lnSpc>
                <a:spcPct val="100000"/>
              </a:lnSpc>
            </a:pPr>
            <a:r>
              <a:rPr sz="1250" spc="-5" dirty="0">
                <a:latin typeface="Fira Sans Medium" panose="020B0603050000020004" pitchFamily="34" charset="0"/>
                <a:cs typeface="Segoe UI"/>
              </a:rPr>
              <a:t>$6,79,668.01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$23,61,289.63.</a:t>
            </a:r>
            <a:endParaRPr sz="1250" dirty="0">
              <a:latin typeface="Fira Sans Medium" panose="020B0603050000020004" pitchFamily="34" charset="0"/>
              <a:cs typeface="Segoe UI"/>
            </a:endParaRPr>
          </a:p>
          <a:p>
            <a:pPr marL="25400" marR="87630">
              <a:lnSpc>
                <a:spcPct val="100000"/>
              </a:lnSpc>
            </a:pPr>
            <a:r>
              <a:rPr sz="1250" spc="-15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8,89,494.30,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Better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25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25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169.82%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35" dirty="0">
                <a:latin typeface="Fira Sans Medium" panose="020B0603050000020004" pitchFamily="34" charset="0"/>
                <a:cs typeface="Segoe UI"/>
              </a:rPr>
              <a:t>Tell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40" dirty="0">
                <a:latin typeface="Fira Sans Medium" panose="020B0603050000020004" pitchFamily="34" charset="0"/>
                <a:cs typeface="Segoe UI"/>
              </a:rPr>
              <a:t>Tale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Red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Delicious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Apples,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Profits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 at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3,29,663.79.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Across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all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Item,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3,29,663.79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1250" spc="-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8,89,494.30.</a:t>
            </a:r>
            <a:r>
              <a:rPr sz="125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2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86,608,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Better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Shrimp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Quantity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sold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and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8,931.07%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Discover</a:t>
            </a:r>
            <a:r>
              <a:rPr sz="125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Manicotti,</a:t>
            </a:r>
            <a:r>
              <a:rPr sz="125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250" baseline="24305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250" spc="195" baseline="2430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Quantity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sold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959.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Better</a:t>
            </a:r>
            <a:r>
              <a:rPr sz="1250" spc="-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25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61.60%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20" dirty="0">
                <a:latin typeface="Fira Sans Medium" panose="020B0603050000020004" pitchFamily="34" charset="0"/>
                <a:cs typeface="Segoe UI"/>
              </a:rPr>
              <a:t>of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 Quantity.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Across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all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5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Items,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Quantity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959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1250" spc="-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86,608.</a:t>
            </a:r>
            <a:endParaRPr sz="1250" dirty="0">
              <a:latin typeface="Fira Sans Medium" panose="020B0603050000020004" pitchFamily="34" charset="0"/>
              <a:cs typeface="Segoe UI"/>
            </a:endParaRPr>
          </a:p>
          <a:p>
            <a:pPr marL="25400">
              <a:lnSpc>
                <a:spcPct val="100000"/>
              </a:lnSpc>
              <a:spcBef>
                <a:spcPts val="5"/>
              </a:spcBef>
            </a:pPr>
            <a:r>
              <a:rPr sz="1250" spc="-5" dirty="0">
                <a:latin typeface="Fira Sans Medium" panose="020B0603050000020004" pitchFamily="34" charset="0"/>
                <a:cs typeface="Segoe UI"/>
              </a:rPr>
              <a:t>Blue</a:t>
            </a:r>
            <a:r>
              <a:rPr sz="125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Label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20" dirty="0">
                <a:latin typeface="Fira Sans Medium" panose="020B0603050000020004" pitchFamily="34" charset="0"/>
                <a:cs typeface="Segoe UI"/>
              </a:rPr>
              <a:t>Fancy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Clams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Cutting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Edge</a:t>
            </a:r>
            <a:r>
              <a:rPr sz="1250" spc="6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Sliced</a:t>
            </a:r>
            <a:r>
              <a:rPr sz="1250" spc="-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30" dirty="0">
                <a:latin typeface="Fira Sans Medium" panose="020B0603050000020004" pitchFamily="34" charset="0"/>
                <a:cs typeface="Segoe UI"/>
              </a:rPr>
              <a:t>Turkey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tied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5</a:t>
            </a:r>
            <a:r>
              <a:rPr sz="1250" spc="7" baseline="24305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250" spc="195" baseline="2430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$208.82,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followed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by</a:t>
            </a:r>
            <a:r>
              <a:rPr sz="125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Bravo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30" dirty="0">
                <a:latin typeface="Fira Sans Medium" panose="020B0603050000020004" pitchFamily="34" charset="0"/>
                <a:cs typeface="Segoe UI"/>
              </a:rPr>
              <a:t>Tuna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in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30" dirty="0">
                <a:latin typeface="Fira Sans Medium" panose="020B0603050000020004" pitchFamily="34" charset="0"/>
                <a:cs typeface="Segoe UI"/>
              </a:rPr>
              <a:t>Water.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Best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Choice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Low</a:t>
            </a:r>
            <a:endParaRPr sz="1250" dirty="0">
              <a:latin typeface="Fira Sans Medium" panose="020B0603050000020004" pitchFamily="34" charset="0"/>
              <a:cs typeface="Segoe UI"/>
            </a:endParaRPr>
          </a:p>
          <a:p>
            <a:pPr marL="25400">
              <a:lnSpc>
                <a:spcPct val="100000"/>
              </a:lnSpc>
            </a:pPr>
            <a:r>
              <a:rPr sz="1250" spc="-25" dirty="0">
                <a:latin typeface="Fira Sans Medium" panose="020B0603050000020004" pitchFamily="34" charset="0"/>
                <a:cs typeface="Segoe UI"/>
              </a:rPr>
              <a:t>Fat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Popcorn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$200.36.</a:t>
            </a:r>
            <a:r>
              <a:rPr sz="125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Across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all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5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Items,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$200.36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to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$208.82.</a:t>
            </a:r>
            <a:endParaRPr sz="1250" dirty="0">
              <a:latin typeface="Fira Sans Medium" panose="020B0603050000020004" pitchFamily="34" charset="0"/>
              <a:cs typeface="Segoe UI"/>
            </a:endParaRPr>
          </a:p>
          <a:p>
            <a:pPr marL="25400" marR="46355">
              <a:lnSpc>
                <a:spcPct val="100000"/>
              </a:lnSpc>
            </a:pPr>
            <a:r>
              <a:rPr sz="1250" spc="-15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-548.87,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Blue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Label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Rice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Soup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250" baseline="24305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250" spc="165" baseline="2430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82.21%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25" dirty="0">
                <a:latin typeface="Fira Sans Medium" panose="020B0603050000020004" pitchFamily="34" charset="0"/>
                <a:cs typeface="Segoe UI"/>
              </a:rPr>
              <a:t>Fast</a:t>
            </a:r>
            <a:r>
              <a:rPr sz="1250" spc="6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Lemon</a:t>
            </a:r>
            <a:r>
              <a:rPr sz="125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Cookies,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25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250" spc="5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-3,085.25.</a:t>
            </a:r>
            <a:r>
              <a:rPr sz="125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Across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 all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 5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Items,</a:t>
            </a:r>
            <a:r>
              <a:rPr sz="125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25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25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10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25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-3,085.25</a:t>
            </a:r>
            <a:r>
              <a:rPr sz="125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125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250" spc="-5" dirty="0">
                <a:latin typeface="Fira Sans Medium" panose="020B0603050000020004" pitchFamily="34" charset="0"/>
                <a:cs typeface="Segoe UI"/>
              </a:rPr>
              <a:t>-548.87.</a:t>
            </a:r>
            <a:endParaRPr sz="1250" dirty="0">
              <a:latin typeface="Fira Sans Medium" panose="020B0603050000020004" pitchFamily="34" charset="0"/>
              <a:cs typeface="Segoe UI"/>
            </a:endParaRP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4EE40526-A106-1E5A-F401-28A180620502}"/>
              </a:ext>
            </a:extLst>
          </p:cNvPr>
          <p:cNvSpPr txBox="1">
            <a:spLocks/>
          </p:cNvSpPr>
          <p:nvPr/>
        </p:nvSpPr>
        <p:spPr>
          <a:xfrm>
            <a:off x="201706" y="0"/>
            <a:ext cx="603885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000" spc="-10" dirty="0">
                <a:latin typeface="Segoe UI Black"/>
                <a:cs typeface="Segoe UI Black"/>
              </a:rPr>
              <a:t>2</a:t>
            </a:r>
            <a:r>
              <a:rPr lang="en-US" sz="2000" dirty="0">
                <a:latin typeface="Segoe UI Black"/>
                <a:cs typeface="Segoe UI Black"/>
              </a:rPr>
              <a:t>0</a:t>
            </a:r>
            <a:r>
              <a:rPr lang="en-US" sz="2000" spc="-10" dirty="0">
                <a:latin typeface="Segoe UI Black"/>
                <a:cs typeface="Segoe UI Black"/>
              </a:rPr>
              <a:t>18</a:t>
            </a:r>
            <a:endParaRPr lang="en-US" sz="2000" dirty="0">
              <a:latin typeface="Segoe UI Black"/>
              <a:cs typeface="Segoe UI Black"/>
            </a:endParaRPr>
          </a:p>
        </p:txBody>
      </p:sp>
    </p:spTree>
    <p:extLst>
      <p:ext uri="{BB962C8B-B14F-4D97-AF65-F5344CB8AC3E}">
        <p14:creationId xmlns:p14="http://schemas.microsoft.com/office/powerpoint/2010/main" val="1518053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4">
            <a:extLst>
              <a:ext uri="{FF2B5EF4-FFF2-40B4-BE49-F238E27FC236}">
                <a16:creationId xmlns:a16="http://schemas.microsoft.com/office/drawing/2014/main" id="{20CEA760-27C1-7B01-AB7F-82F44B879136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2392680"/>
            <a:ext cx="12191999" cy="44653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FA2B6F-290D-6F0D-864A-CE91E246F106}"/>
              </a:ext>
            </a:extLst>
          </p:cNvPr>
          <p:cNvSpPr txBox="1"/>
          <p:nvPr/>
        </p:nvSpPr>
        <p:spPr>
          <a:xfrm>
            <a:off x="0" y="0"/>
            <a:ext cx="12192000" cy="2326341"/>
          </a:xfrm>
          <a:prstGeom prst="rect">
            <a:avLst/>
          </a:prstGeom>
          <a:solidFill>
            <a:srgbClr val="FF99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5AC78ABD-C554-1272-630F-0B1B4563AE82}"/>
              </a:ext>
            </a:extLst>
          </p:cNvPr>
          <p:cNvSpPr txBox="1"/>
          <p:nvPr/>
        </p:nvSpPr>
        <p:spPr>
          <a:xfrm>
            <a:off x="107576" y="319636"/>
            <a:ext cx="12084424" cy="18073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 marR="184150">
              <a:lnSpc>
                <a:spcPct val="100000"/>
              </a:lnSpc>
              <a:spcBef>
                <a:spcPts val="100"/>
              </a:spcBef>
            </a:pPr>
            <a:r>
              <a:rPr sz="1300" spc="-15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$64,11,959.80,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Better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31,16,132.41%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Special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Oatmeal,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$205.76.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Better 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300" spc="-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8.43%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of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Sales,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Better</a:t>
            </a:r>
            <a:r>
              <a:rPr sz="1300" spc="-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182.90%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60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Ebony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Squash,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300" spc="-7" baseline="24305" dirty="0">
                <a:latin typeface="Fira Sans Medium" panose="020B0603050000020004" pitchFamily="34" charset="0"/>
                <a:cs typeface="Segoe UI"/>
              </a:rPr>
              <a:t>th </a:t>
            </a:r>
            <a:r>
              <a:rPr sz="1300" baseline="2430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$22,66,482.62.</a:t>
            </a:r>
            <a:r>
              <a:rPr sz="130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Better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300" spc="-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33.56%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20" dirty="0">
                <a:latin typeface="Fira Sans Medium" panose="020B0603050000020004" pitchFamily="34" charset="0"/>
                <a:cs typeface="Segoe UI"/>
              </a:rPr>
              <a:t>of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Sales.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21,51,025.49,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Better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Large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Canned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Shrimp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7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was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123.87%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Discover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Manicotti,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40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300" spc="-60" baseline="24305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300" spc="187" baseline="2430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highest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9,60,848.73.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Across</a:t>
            </a:r>
            <a:r>
              <a:rPr sz="1300" spc="5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all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5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Item,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9,60,848.73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1300" spc="-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21,51,025.49.</a:t>
            </a:r>
            <a:endParaRPr sz="1300" dirty="0">
              <a:latin typeface="Fira Sans Medium" panose="020B0603050000020004" pitchFamily="34" charset="0"/>
              <a:cs typeface="Segoe UI"/>
            </a:endParaRPr>
          </a:p>
          <a:p>
            <a:pPr marL="67945">
              <a:lnSpc>
                <a:spcPct val="100000"/>
              </a:lnSpc>
            </a:pPr>
            <a:r>
              <a:rPr sz="1300" spc="-15" dirty="0">
                <a:latin typeface="Fira Sans Medium" panose="020B0603050000020004" pitchFamily="34" charset="0"/>
                <a:cs typeface="Segoe UI"/>
              </a:rPr>
              <a:t>Across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all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5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Item,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$22,66,482.62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to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$64,11,959.80.</a:t>
            </a:r>
            <a:endParaRPr sz="1300" dirty="0">
              <a:latin typeface="Fira Sans Medium" panose="020B0603050000020004" pitchFamily="34" charset="0"/>
              <a:cs typeface="Segoe UI"/>
            </a:endParaRPr>
          </a:p>
          <a:p>
            <a:pPr marL="25400" marR="17780">
              <a:lnSpc>
                <a:spcPct val="99200"/>
              </a:lnSpc>
              <a:spcBef>
                <a:spcPts val="10"/>
              </a:spcBef>
            </a:pPr>
            <a:r>
              <a:rPr sz="1300" spc="-15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$240.05,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Choice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White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Chocolate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Bar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30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300" spc="-44" baseline="24305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300" spc="195" baseline="2430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was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16.67%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Special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Oatmeal,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$205.76.</a:t>
            </a:r>
            <a:r>
              <a:rPr sz="1300" spc="-1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Choice</a:t>
            </a:r>
            <a:r>
              <a:rPr sz="130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White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Chocolate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Bar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accounted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for</a:t>
            </a:r>
            <a:r>
              <a:rPr sz="130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21.65%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of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Sales.Across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all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Items,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Sales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4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$205.76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to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$240.05.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20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4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-2,150.52,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Good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Chablis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Wine</a:t>
            </a:r>
            <a:r>
              <a:rPr sz="1300" spc="-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5</a:t>
            </a:r>
            <a:r>
              <a:rPr sz="1300" baseline="24305" dirty="0">
                <a:latin typeface="Fira Sans Medium" panose="020B0603050000020004" pitchFamily="34" charset="0"/>
                <a:cs typeface="Segoe UI"/>
              </a:rPr>
              <a:t>th</a:t>
            </a:r>
            <a:r>
              <a:rPr sz="1300" spc="195" baseline="2430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3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and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was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90.41%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higher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than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20" dirty="0">
                <a:latin typeface="Fira Sans Medium" panose="020B0603050000020004" pitchFamily="34" charset="0"/>
                <a:cs typeface="Segoe UI"/>
              </a:rPr>
              <a:t>Fast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Lemon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Cookies,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which</a:t>
            </a:r>
            <a:r>
              <a:rPr sz="1300" spc="-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had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the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lowest</a:t>
            </a:r>
            <a:r>
              <a:rPr sz="1300" spc="1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3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at</a:t>
            </a:r>
            <a:r>
              <a:rPr sz="1300" spc="-10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-22,435.78.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Across</a:t>
            </a:r>
            <a:r>
              <a:rPr sz="1300" spc="2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all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 5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Items,</a:t>
            </a:r>
            <a:r>
              <a:rPr sz="1300" spc="1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5" dirty="0">
                <a:latin typeface="Fira Sans Medium" panose="020B0603050000020004" pitchFamily="34" charset="0"/>
                <a:cs typeface="Segoe UI"/>
              </a:rPr>
              <a:t>Profits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ranged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10" dirty="0">
                <a:latin typeface="Fira Sans Medium" panose="020B0603050000020004" pitchFamily="34" charset="0"/>
                <a:cs typeface="Segoe UI"/>
              </a:rPr>
              <a:t>from</a:t>
            </a:r>
            <a:r>
              <a:rPr sz="1300" spc="20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-22,435.78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dirty="0">
                <a:latin typeface="Fira Sans Medium" panose="020B0603050000020004" pitchFamily="34" charset="0"/>
                <a:cs typeface="Segoe UI"/>
              </a:rPr>
              <a:t>to</a:t>
            </a:r>
            <a:r>
              <a:rPr sz="1300" spc="5" dirty="0">
                <a:latin typeface="Fira Sans Medium" panose="020B0603050000020004" pitchFamily="34" charset="0"/>
                <a:cs typeface="Segoe UI"/>
              </a:rPr>
              <a:t> </a:t>
            </a:r>
            <a:r>
              <a:rPr sz="1300" spc="-5" dirty="0">
                <a:latin typeface="Fira Sans Medium" panose="020B0603050000020004" pitchFamily="34" charset="0"/>
                <a:cs typeface="Segoe UI"/>
              </a:rPr>
              <a:t>-2,150.52.</a:t>
            </a:r>
            <a:endParaRPr sz="1300" dirty="0">
              <a:latin typeface="Fira Sans Medium" panose="020B0603050000020004" pitchFamily="34" charset="0"/>
              <a:cs typeface="Segoe UI"/>
            </a:endParaRP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C9639520-67F8-8DCB-9381-F7031E6B14A8}"/>
              </a:ext>
            </a:extLst>
          </p:cNvPr>
          <p:cNvSpPr txBox="1">
            <a:spLocks/>
          </p:cNvSpPr>
          <p:nvPr/>
        </p:nvSpPr>
        <p:spPr>
          <a:xfrm>
            <a:off x="201682" y="0"/>
            <a:ext cx="54800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spc="-5" dirty="0">
                <a:latin typeface="Segoe UI Black"/>
                <a:cs typeface="Segoe UI Black"/>
              </a:rPr>
              <a:t>2</a:t>
            </a:r>
            <a:r>
              <a:rPr lang="en-US" sz="1800" dirty="0">
                <a:latin typeface="Segoe UI Black"/>
                <a:cs typeface="Segoe UI Black"/>
              </a:rPr>
              <a:t>0</a:t>
            </a:r>
            <a:r>
              <a:rPr lang="en-US" sz="1800" spc="-5" dirty="0">
                <a:latin typeface="Segoe UI Black"/>
                <a:cs typeface="Segoe UI Black"/>
              </a:rPr>
              <a:t>19</a:t>
            </a:r>
            <a:endParaRPr lang="en-US" sz="1800" dirty="0">
              <a:latin typeface="Segoe UI Black"/>
              <a:cs typeface="Segoe UI Black"/>
            </a:endParaRPr>
          </a:p>
        </p:txBody>
      </p:sp>
    </p:spTree>
    <p:extLst>
      <p:ext uri="{BB962C8B-B14F-4D97-AF65-F5344CB8AC3E}">
        <p14:creationId xmlns:p14="http://schemas.microsoft.com/office/powerpoint/2010/main" val="3149502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9BD28D-55F8-486A-9F93-D3268DEDBC31}"/>
              </a:ext>
            </a:extLst>
          </p:cNvPr>
          <p:cNvSpPr txBox="1"/>
          <p:nvPr/>
        </p:nvSpPr>
        <p:spPr>
          <a:xfrm>
            <a:off x="4302411" y="2767280"/>
            <a:ext cx="360547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8000" dirty="0">
                <a:latin typeface="Fira Sans Medium" panose="020B0603050000020004" pitchFamily="34" charset="0"/>
              </a:rPr>
              <a:t>thanks!</a:t>
            </a:r>
            <a:endParaRPr lang="en-IN" sz="6600" dirty="0">
              <a:latin typeface="Fira Sans Medium" panose="020B0603050000020004" pitchFamily="34" charset="0"/>
            </a:endParaRPr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77F821-6945-4FB5-9887-69FB75DABC89}"/>
              </a:ext>
            </a:extLst>
          </p:cNvPr>
          <p:cNvGrpSpPr/>
          <p:nvPr/>
        </p:nvGrpSpPr>
        <p:grpSpPr>
          <a:xfrm>
            <a:off x="-3681143" y="-2297674"/>
            <a:ext cx="7362285" cy="7105531"/>
            <a:chOff x="-2861483" y="-2254131"/>
            <a:chExt cx="7362285" cy="7105531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834BA1D4-0C72-474A-83FF-2D1B207A407E}"/>
                </a:ext>
              </a:extLst>
            </p:cNvPr>
            <p:cNvSpPr/>
            <p:nvPr/>
          </p:nvSpPr>
          <p:spPr>
            <a:xfrm rot="2476041">
              <a:off x="-634236" y="-2254131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Graphic 4">
              <a:extLst>
                <a:ext uri="{FF2B5EF4-FFF2-40B4-BE49-F238E27FC236}">
                  <a16:creationId xmlns:a16="http://schemas.microsoft.com/office/drawing/2014/main" id="{8C23666D-AA0B-4055-B6D1-F271DD034ADC}"/>
                </a:ext>
              </a:extLst>
            </p:cNvPr>
            <p:cNvSpPr/>
            <p:nvPr/>
          </p:nvSpPr>
          <p:spPr>
            <a:xfrm rot="3140551">
              <a:off x="-1320786" y="-2808187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25" name="Graphic 11">
              <a:extLst>
                <a:ext uri="{FF2B5EF4-FFF2-40B4-BE49-F238E27FC236}">
                  <a16:creationId xmlns:a16="http://schemas.microsoft.com/office/drawing/2014/main" id="{22B03510-4CF1-46CA-BE80-1E37CD0837F6}"/>
                </a:ext>
              </a:extLst>
            </p:cNvPr>
            <p:cNvSpPr/>
            <p:nvPr/>
          </p:nvSpPr>
          <p:spPr>
            <a:xfrm rot="8901965">
              <a:off x="3130551" y="555042"/>
              <a:ext cx="1370251" cy="1274286"/>
            </a:xfrm>
            <a:custGeom>
              <a:avLst/>
              <a:gdLst>
                <a:gd name="connsiteX0" fmla="*/ 1051454 w 1444799"/>
                <a:gd name="connsiteY0" fmla="*/ 206792 h 1343613"/>
                <a:gd name="connsiteX1" fmla="*/ 1253384 w 1444799"/>
                <a:gd name="connsiteY1" fmla="*/ 532548 h 1343613"/>
                <a:gd name="connsiteX2" fmla="*/ 1443884 w 1444799"/>
                <a:gd name="connsiteY2" fmla="*/ 904023 h 1343613"/>
                <a:gd name="connsiteX3" fmla="*/ 1145752 w 1444799"/>
                <a:gd name="connsiteY3" fmla="*/ 1165960 h 1343613"/>
                <a:gd name="connsiteX4" fmla="*/ 728556 w 1444799"/>
                <a:gd name="connsiteY4" fmla="*/ 1305025 h 1343613"/>
                <a:gd name="connsiteX5" fmla="*/ 267546 w 1444799"/>
                <a:gd name="connsiteY5" fmla="*/ 1305025 h 1343613"/>
                <a:gd name="connsiteX6" fmla="*/ 21801 w 1444799"/>
                <a:gd name="connsiteY6" fmla="*/ 912595 h 1343613"/>
                <a:gd name="connsiteX7" fmla="*/ 64664 w 1444799"/>
                <a:gd name="connsiteY7" fmla="*/ 463968 h 1343613"/>
                <a:gd name="connsiteX8" fmla="*/ 405659 w 1444799"/>
                <a:gd name="connsiteY8" fmla="*/ 187742 h 1343613"/>
                <a:gd name="connsiteX9" fmla="*/ 753321 w 1444799"/>
                <a:gd name="connsiteY9" fmla="*/ 100 h 1343613"/>
                <a:gd name="connsiteX10" fmla="*/ 1051454 w 1444799"/>
                <a:gd name="connsiteY10" fmla="*/ 206792 h 134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799" h="1343613">
                  <a:moveTo>
                    <a:pt x="1051454" y="206792"/>
                  </a:moveTo>
                  <a:cubicBezTo>
                    <a:pt x="1128607" y="309663"/>
                    <a:pt x="1171469" y="411580"/>
                    <a:pt x="1253384" y="532548"/>
                  </a:cubicBezTo>
                  <a:cubicBezTo>
                    <a:pt x="1336252" y="652563"/>
                    <a:pt x="1457219" y="791628"/>
                    <a:pt x="1443884" y="904023"/>
                  </a:cubicBezTo>
                  <a:cubicBezTo>
                    <a:pt x="1430549" y="1016418"/>
                    <a:pt x="1282912" y="1102143"/>
                    <a:pt x="1145752" y="1165960"/>
                  </a:cubicBezTo>
                  <a:cubicBezTo>
                    <a:pt x="1008591" y="1228825"/>
                    <a:pt x="880956" y="1269783"/>
                    <a:pt x="728556" y="1305025"/>
                  </a:cubicBezTo>
                  <a:cubicBezTo>
                    <a:pt x="575204" y="1340268"/>
                    <a:pt x="397086" y="1370748"/>
                    <a:pt x="267546" y="1305025"/>
                  </a:cubicBezTo>
                  <a:cubicBezTo>
                    <a:pt x="138959" y="1239303"/>
                    <a:pt x="58949" y="1076425"/>
                    <a:pt x="21801" y="912595"/>
                  </a:cubicBezTo>
                  <a:cubicBezTo>
                    <a:pt x="-14394" y="748765"/>
                    <a:pt x="-8679" y="583030"/>
                    <a:pt x="64664" y="463968"/>
                  </a:cubicBezTo>
                  <a:cubicBezTo>
                    <a:pt x="138006" y="345858"/>
                    <a:pt x="278976" y="274420"/>
                    <a:pt x="405659" y="187742"/>
                  </a:cubicBezTo>
                  <a:cubicBezTo>
                    <a:pt x="531389" y="101065"/>
                    <a:pt x="642831" y="100"/>
                    <a:pt x="753321" y="100"/>
                  </a:cubicBezTo>
                  <a:cubicBezTo>
                    <a:pt x="864764" y="1052"/>
                    <a:pt x="974301" y="104875"/>
                    <a:pt x="1051454" y="206792"/>
                  </a:cubicBezTo>
                  <a:close/>
                </a:path>
              </a:pathLst>
            </a:custGeom>
            <a:solidFill>
              <a:srgbClr val="FF9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22F9731-B0FC-4706-9E67-202F61A914FF}"/>
              </a:ext>
            </a:extLst>
          </p:cNvPr>
          <p:cNvSpPr/>
          <p:nvPr/>
        </p:nvSpPr>
        <p:spPr>
          <a:xfrm>
            <a:off x="4636606" y="3867382"/>
            <a:ext cx="1971876" cy="368374"/>
          </a:xfrm>
          <a:custGeom>
            <a:avLst/>
            <a:gdLst>
              <a:gd name="connsiteX0" fmla="*/ 4569032 w 4609853"/>
              <a:gd name="connsiteY0" fmla="*/ 413392 h 1039050"/>
              <a:gd name="connsiteX1" fmla="*/ 2522490 w 4609853"/>
              <a:gd name="connsiteY1" fmla="*/ 1039051 h 1039050"/>
              <a:gd name="connsiteX2" fmla="*/ 22339 w 4609853"/>
              <a:gd name="connsiteY2" fmla="*/ 85017 h 1039050"/>
              <a:gd name="connsiteX3" fmla="*/ 79146 w 4609853"/>
              <a:gd name="connsiteY3" fmla="*/ 10798 h 1039050"/>
              <a:gd name="connsiteX4" fmla="*/ 2580535 w 4609853"/>
              <a:gd name="connsiteY4" fmla="*/ 674186 h 1039050"/>
              <a:gd name="connsiteX5" fmla="*/ 4488602 w 4609853"/>
              <a:gd name="connsiteY5" fmla="*/ 284033 h 1039050"/>
              <a:gd name="connsiteX6" fmla="*/ 4569032 w 4609853"/>
              <a:gd name="connsiteY6" fmla="*/ 413392 h 103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9853" h="1039050">
                <a:moveTo>
                  <a:pt x="4569032" y="413392"/>
                </a:moveTo>
                <a:cubicBezTo>
                  <a:pt x="4015524" y="821376"/>
                  <a:pt x="3213233" y="1039051"/>
                  <a:pt x="2522490" y="1039051"/>
                </a:cubicBezTo>
                <a:cubicBezTo>
                  <a:pt x="1553940" y="1039051"/>
                  <a:pt x="682003" y="680825"/>
                  <a:pt x="22339" y="85017"/>
                </a:cubicBezTo>
                <a:cubicBezTo>
                  <a:pt x="-29486" y="38164"/>
                  <a:pt x="16958" y="-25682"/>
                  <a:pt x="79146" y="10798"/>
                </a:cubicBezTo>
                <a:cubicBezTo>
                  <a:pt x="791045" y="425003"/>
                  <a:pt x="1671279" y="674186"/>
                  <a:pt x="2580535" y="674186"/>
                </a:cubicBezTo>
                <a:cubicBezTo>
                  <a:pt x="3193755" y="674186"/>
                  <a:pt x="3868334" y="547313"/>
                  <a:pt x="4488602" y="284033"/>
                </a:cubicBezTo>
                <a:cubicBezTo>
                  <a:pt x="4582300" y="244228"/>
                  <a:pt x="4660662" y="345393"/>
                  <a:pt x="4569032" y="413392"/>
                </a:cubicBezTo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53DC809-06A1-40CF-AA17-0E8089FE7962}"/>
              </a:ext>
            </a:extLst>
          </p:cNvPr>
          <p:cNvSpPr/>
          <p:nvPr/>
        </p:nvSpPr>
        <p:spPr>
          <a:xfrm>
            <a:off x="6393463" y="3832087"/>
            <a:ext cx="405318" cy="330866"/>
          </a:xfrm>
          <a:custGeom>
            <a:avLst/>
            <a:gdLst>
              <a:gd name="connsiteX0" fmla="*/ 691963 w 947553"/>
              <a:gd name="connsiteY0" fmla="*/ 249669 h 933254"/>
              <a:gd name="connsiteX1" fmla="*/ 45996 w 947553"/>
              <a:gd name="connsiteY1" fmla="*/ 228114 h 933254"/>
              <a:gd name="connsiteX2" fmla="*/ 32309 w 947553"/>
              <a:gd name="connsiteY2" fmla="*/ 153476 h 933254"/>
              <a:gd name="connsiteX3" fmla="*/ 928297 w 947553"/>
              <a:gd name="connsiteY3" fmla="*/ 69723 h 933254"/>
              <a:gd name="connsiteX4" fmla="*/ 615258 w 947553"/>
              <a:gd name="connsiteY4" fmla="*/ 913476 h 933254"/>
              <a:gd name="connsiteX5" fmla="*/ 546430 w 947553"/>
              <a:gd name="connsiteY5" fmla="*/ 880719 h 933254"/>
              <a:gd name="connsiteX6" fmla="*/ 691963 w 947553"/>
              <a:gd name="connsiteY6" fmla="*/ 249669 h 933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7553" h="933254">
                <a:moveTo>
                  <a:pt x="691963" y="249669"/>
                </a:moveTo>
                <a:cubicBezTo>
                  <a:pt x="621477" y="159286"/>
                  <a:pt x="224275" y="206968"/>
                  <a:pt x="45996" y="228114"/>
                </a:cubicBezTo>
                <a:cubicBezTo>
                  <a:pt x="-8325" y="234743"/>
                  <a:pt x="-16612" y="187480"/>
                  <a:pt x="32309" y="153476"/>
                </a:cubicBezTo>
                <a:cubicBezTo>
                  <a:pt x="348663" y="-69171"/>
                  <a:pt x="867765" y="-4906"/>
                  <a:pt x="928297" y="69723"/>
                </a:cubicBezTo>
                <a:cubicBezTo>
                  <a:pt x="988828" y="144770"/>
                  <a:pt x="912543" y="665111"/>
                  <a:pt x="615258" y="913476"/>
                </a:cubicBezTo>
                <a:cubicBezTo>
                  <a:pt x="569652" y="951614"/>
                  <a:pt x="526123" y="931297"/>
                  <a:pt x="546430" y="880719"/>
                </a:cubicBezTo>
                <a:cubicBezTo>
                  <a:pt x="613191" y="714041"/>
                  <a:pt x="762866" y="340471"/>
                  <a:pt x="691963" y="249669"/>
                </a:cubicBezTo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697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958FA2-4128-1FDE-AE76-6DAAF43D6211}"/>
              </a:ext>
            </a:extLst>
          </p:cNvPr>
          <p:cNvSpPr txBox="1"/>
          <p:nvPr/>
        </p:nvSpPr>
        <p:spPr>
          <a:xfrm>
            <a:off x="0" y="0"/>
            <a:ext cx="12192000" cy="2043953"/>
          </a:xfrm>
          <a:prstGeom prst="rect">
            <a:avLst/>
          </a:prstGeom>
          <a:solidFill>
            <a:srgbClr val="FF99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280CC-C050-3FF5-6908-9EFD164C6DA2}"/>
              </a:ext>
            </a:extLst>
          </p:cNvPr>
          <p:cNvSpPr txBox="1"/>
          <p:nvPr/>
        </p:nvSpPr>
        <p:spPr>
          <a:xfrm>
            <a:off x="1438835" y="336175"/>
            <a:ext cx="9829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latin typeface="Fira Sans Medium" panose="020B0603050000020004" pitchFamily="34" charset="0"/>
              </a:rPr>
              <a:t>PROJECT DETAILS</a:t>
            </a:r>
          </a:p>
          <a:p>
            <a:endParaRPr lang="en-US" sz="8000" dirty="0">
              <a:latin typeface="Fira Sans Medium" panose="020B0603050000020004" pitchFamily="34" charset="0"/>
            </a:endParaRPr>
          </a:p>
        </p:txBody>
      </p:sp>
      <p:graphicFrame>
        <p:nvGraphicFramePr>
          <p:cNvPr id="13" name="object 6">
            <a:extLst>
              <a:ext uri="{FF2B5EF4-FFF2-40B4-BE49-F238E27FC236}">
                <a16:creationId xmlns:a16="http://schemas.microsoft.com/office/drawing/2014/main" id="{8F808C89-E4BD-ED8F-C429-6AFB80769D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9705677"/>
              </p:ext>
            </p:extLst>
          </p:nvPr>
        </p:nvGraphicFramePr>
        <p:xfrm>
          <a:off x="1164881" y="2448298"/>
          <a:ext cx="9554210" cy="37211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771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7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b="1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P</a:t>
                      </a:r>
                      <a:r>
                        <a:rPr sz="2000" b="1" spc="5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r</a:t>
                      </a:r>
                      <a:r>
                        <a:rPr sz="2000" b="1" spc="-5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o</a:t>
                      </a:r>
                      <a:r>
                        <a:rPr sz="2000" b="1" spc="5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j</a:t>
                      </a:r>
                      <a:r>
                        <a:rPr sz="2000" b="1" spc="-5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e</a:t>
                      </a:r>
                      <a:r>
                        <a:rPr sz="2000" b="1" spc="-10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c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t</a:t>
                      </a:r>
                      <a:r>
                        <a:rPr sz="2000" b="1" spc="-85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T</a:t>
                      </a:r>
                      <a:r>
                        <a:rPr sz="2000" b="1" spc="10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i</a:t>
                      </a:r>
                      <a:r>
                        <a:rPr sz="2000" b="1" spc="-5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t</a:t>
                      </a:r>
                      <a:r>
                        <a:rPr sz="2000" b="1" spc="10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l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e</a:t>
                      </a:r>
                      <a:endParaRPr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Fira Sans Medium" panose="020B0603050000020004" pitchFamily="34" charset="0"/>
                        <a:cs typeface="Cambria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b="1" spc="85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Analysing</a:t>
                      </a:r>
                      <a:r>
                        <a:rPr sz="2000" b="1" spc="20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2000" b="1" spc="70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Amazon</a:t>
                      </a:r>
                      <a:r>
                        <a:rPr sz="2000" b="1" spc="40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2000" b="1" spc="75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Sales</a:t>
                      </a:r>
                      <a:r>
                        <a:rPr sz="2000" b="1" spc="15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2000" b="1" spc="75" dirty="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Data</a:t>
                      </a:r>
                      <a:endParaRPr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Fira Sans Medium" panose="020B0603050000020004" pitchFamily="34" charset="0"/>
                        <a:cs typeface="Cambria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spc="65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Technology</a:t>
                      </a:r>
                      <a:endParaRPr sz="1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Fira Sans Medium" panose="020B0603050000020004" pitchFamily="34" charset="0"/>
                        <a:cs typeface="Cambria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spc="3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Business</a:t>
                      </a:r>
                      <a:r>
                        <a:rPr sz="1800" spc="5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1800" spc="7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intelligence</a:t>
                      </a:r>
                      <a:endParaRPr sz="1800" dirty="0">
                        <a:effectLst/>
                        <a:latin typeface="Fira Sans Medium" panose="020B0603050000020004" pitchFamily="34" charset="0"/>
                        <a:cs typeface="Cambria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930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spc="6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Domain</a:t>
                      </a:r>
                      <a:r>
                        <a:rPr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1800" spc="75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name</a:t>
                      </a:r>
                      <a:endParaRPr sz="1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Fira Sans Medium" panose="020B0603050000020004" pitchFamily="34" charset="0"/>
                        <a:cs typeface="Cambria"/>
                      </a:endParaRPr>
                    </a:p>
                  </a:txBody>
                  <a:tcPr marL="0" marR="0" marT="38100" marB="0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spc="10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E-Commerce</a:t>
                      </a:r>
                      <a:endParaRPr sz="1800" dirty="0">
                        <a:effectLst/>
                        <a:latin typeface="Fira Sans Medium" panose="020B0603050000020004" pitchFamily="34" charset="0"/>
                        <a:cs typeface="Cambria"/>
                      </a:endParaRPr>
                    </a:p>
                  </a:txBody>
                  <a:tcPr marL="0" marR="0" marT="38100" marB="0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800" spc="35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Project</a:t>
                      </a:r>
                      <a:r>
                        <a:rPr sz="1800" spc="45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 Difficulties</a:t>
                      </a:r>
                      <a:r>
                        <a:rPr sz="1800" spc="-1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1800" spc="5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Level</a:t>
                      </a:r>
                      <a:endParaRPr sz="1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Fira Sans Medium" panose="020B0603050000020004" pitchFamily="34" charset="0"/>
                        <a:cs typeface="Cambria"/>
                      </a:endParaRPr>
                    </a:p>
                  </a:txBody>
                  <a:tcPr marL="0" marR="0" marT="32384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800" spc="10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Advanced</a:t>
                      </a:r>
                      <a:endParaRPr sz="1800" dirty="0">
                        <a:effectLst/>
                        <a:latin typeface="Fira Sans Medium" panose="020B0603050000020004" pitchFamily="34" charset="0"/>
                        <a:cs typeface="Cambria"/>
                      </a:endParaRPr>
                    </a:p>
                  </a:txBody>
                  <a:tcPr marL="0" marR="0" marT="32384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930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1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ira Sans Medium" panose="020B0603050000020004" pitchFamily="34" charset="0"/>
                          <a:cs typeface="Cambria"/>
                        </a:rPr>
                        <a:t>Tools</a:t>
                      </a:r>
                      <a:endParaRPr sz="1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Fira Sans Medium" panose="020B0603050000020004" pitchFamily="34" charset="0"/>
                        <a:cs typeface="Cambria"/>
                      </a:endParaRPr>
                    </a:p>
                  </a:txBody>
                  <a:tcPr marL="0" marR="0" marT="38735" marB="0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2710" marR="38925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spc="-4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J</a:t>
                      </a:r>
                      <a:r>
                        <a:rPr sz="1800" spc="-1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u</a:t>
                      </a:r>
                      <a:r>
                        <a:rPr sz="1800" spc="-4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p</a:t>
                      </a:r>
                      <a:r>
                        <a:rPr sz="1800" spc="-1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y</a:t>
                      </a:r>
                      <a:r>
                        <a:rPr sz="1800" spc="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t</a:t>
                      </a:r>
                      <a:r>
                        <a:rPr sz="1800" spc="-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e</a:t>
                      </a:r>
                      <a:r>
                        <a:rPr sz="180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r</a:t>
                      </a:r>
                      <a:r>
                        <a:rPr sz="1800" spc="5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1800" spc="-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no</a:t>
                      </a:r>
                      <a:r>
                        <a:rPr sz="1800" spc="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t</a:t>
                      </a:r>
                      <a:r>
                        <a:rPr sz="1800" spc="-2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e</a:t>
                      </a:r>
                      <a:r>
                        <a:rPr sz="1800" spc="-1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b</a:t>
                      </a:r>
                      <a:r>
                        <a:rPr sz="1800" spc="-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ook</a:t>
                      </a:r>
                      <a:r>
                        <a:rPr sz="180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,</a:t>
                      </a:r>
                      <a:r>
                        <a:rPr sz="1800" spc="-6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1800" spc="-5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P</a:t>
                      </a:r>
                      <a:r>
                        <a:rPr sz="1800" spc="-7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o</a:t>
                      </a:r>
                      <a:r>
                        <a:rPr sz="1800" spc="-4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w</a:t>
                      </a:r>
                      <a:r>
                        <a:rPr sz="1800" spc="-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e</a:t>
                      </a:r>
                      <a:r>
                        <a:rPr sz="180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r</a:t>
                      </a:r>
                      <a:r>
                        <a:rPr sz="1800" spc="5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1800" spc="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B</a:t>
                      </a:r>
                      <a:r>
                        <a:rPr sz="180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i,</a:t>
                      </a:r>
                      <a:r>
                        <a:rPr sz="1800" spc="-10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1800" spc="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M</a:t>
                      </a:r>
                      <a:r>
                        <a:rPr sz="180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s</a:t>
                      </a:r>
                      <a:r>
                        <a:rPr sz="1800" spc="4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180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E</a:t>
                      </a:r>
                      <a:r>
                        <a:rPr sz="1800" spc="-1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x</a:t>
                      </a:r>
                      <a:r>
                        <a:rPr sz="180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cel,</a:t>
                      </a:r>
                      <a:r>
                        <a:rPr sz="1800" spc="-8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 </a:t>
                      </a:r>
                      <a:r>
                        <a:rPr sz="1800" spc="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M</a:t>
                      </a:r>
                      <a:r>
                        <a:rPr sz="1800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s  </a:t>
                      </a:r>
                      <a:r>
                        <a:rPr sz="1800" spc="5" dirty="0">
                          <a:effectLst/>
                          <a:latin typeface="Fira Sans Medium" panose="020B0603050000020004" pitchFamily="34" charset="0"/>
                          <a:cs typeface="Cambria"/>
                        </a:rPr>
                        <a:t>PowerPoint</a:t>
                      </a:r>
                      <a:endParaRPr sz="1800" dirty="0">
                        <a:effectLst/>
                        <a:latin typeface="Fira Sans Medium" panose="020B0603050000020004" pitchFamily="34" charset="0"/>
                        <a:cs typeface="Cambria"/>
                      </a:endParaRPr>
                    </a:p>
                  </a:txBody>
                  <a:tcPr marL="0" marR="0" marT="38735" marB="0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6324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>
            <a:extLst>
              <a:ext uri="{FF2B5EF4-FFF2-40B4-BE49-F238E27FC236}">
                <a16:creationId xmlns:a16="http://schemas.microsoft.com/office/drawing/2014/main" id="{59358E82-2085-4FDC-BB98-0AC776133192}"/>
              </a:ext>
            </a:extLst>
          </p:cNvPr>
          <p:cNvSpPr/>
          <p:nvPr/>
        </p:nvSpPr>
        <p:spPr>
          <a:xfrm>
            <a:off x="-266700" y="-3262994"/>
            <a:ext cx="12725400" cy="5687787"/>
          </a:xfrm>
          <a:prstGeom prst="ellipse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01B0333-67C2-4114-8841-981615299F70}"/>
              </a:ext>
            </a:extLst>
          </p:cNvPr>
          <p:cNvGrpSpPr/>
          <p:nvPr/>
        </p:nvGrpSpPr>
        <p:grpSpPr>
          <a:xfrm>
            <a:off x="939830" y="1031216"/>
            <a:ext cx="10312340" cy="1826284"/>
            <a:chOff x="3311855" y="3736152"/>
            <a:chExt cx="4123771" cy="928902"/>
          </a:xfrm>
          <a:solidFill>
            <a:srgbClr val="FF9900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B3B074F-AF3B-45D4-9277-1CA1BB0C11C6}"/>
                </a:ext>
              </a:extLst>
            </p:cNvPr>
            <p:cNvSpPr/>
            <p:nvPr/>
          </p:nvSpPr>
          <p:spPr>
            <a:xfrm>
              <a:off x="3311855" y="3817376"/>
              <a:ext cx="3760826" cy="847678"/>
            </a:xfrm>
            <a:custGeom>
              <a:avLst/>
              <a:gdLst>
                <a:gd name="connsiteX0" fmla="*/ 4569032 w 4609853"/>
                <a:gd name="connsiteY0" fmla="*/ 413392 h 1039050"/>
                <a:gd name="connsiteX1" fmla="*/ 2522490 w 4609853"/>
                <a:gd name="connsiteY1" fmla="*/ 1039051 h 1039050"/>
                <a:gd name="connsiteX2" fmla="*/ 22339 w 4609853"/>
                <a:gd name="connsiteY2" fmla="*/ 85017 h 1039050"/>
                <a:gd name="connsiteX3" fmla="*/ 79146 w 4609853"/>
                <a:gd name="connsiteY3" fmla="*/ 10798 h 1039050"/>
                <a:gd name="connsiteX4" fmla="*/ 2580535 w 4609853"/>
                <a:gd name="connsiteY4" fmla="*/ 674186 h 1039050"/>
                <a:gd name="connsiteX5" fmla="*/ 4488602 w 4609853"/>
                <a:gd name="connsiteY5" fmla="*/ 284033 h 1039050"/>
                <a:gd name="connsiteX6" fmla="*/ 4569032 w 4609853"/>
                <a:gd name="connsiteY6" fmla="*/ 413392 h 103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9853" h="1039050">
                  <a:moveTo>
                    <a:pt x="4569032" y="413392"/>
                  </a:moveTo>
                  <a:cubicBezTo>
                    <a:pt x="4015524" y="821376"/>
                    <a:pt x="3213233" y="1039051"/>
                    <a:pt x="2522490" y="1039051"/>
                  </a:cubicBezTo>
                  <a:cubicBezTo>
                    <a:pt x="1553940" y="1039051"/>
                    <a:pt x="682003" y="680825"/>
                    <a:pt x="22339" y="85017"/>
                  </a:cubicBezTo>
                  <a:cubicBezTo>
                    <a:pt x="-29486" y="38164"/>
                    <a:pt x="16958" y="-25682"/>
                    <a:pt x="79146" y="10798"/>
                  </a:cubicBezTo>
                  <a:cubicBezTo>
                    <a:pt x="791045" y="425003"/>
                    <a:pt x="1671279" y="674186"/>
                    <a:pt x="2580535" y="674186"/>
                  </a:cubicBezTo>
                  <a:cubicBezTo>
                    <a:pt x="3193755" y="674186"/>
                    <a:pt x="3868334" y="547313"/>
                    <a:pt x="4488602" y="284033"/>
                  </a:cubicBezTo>
                  <a:cubicBezTo>
                    <a:pt x="4582300" y="244228"/>
                    <a:pt x="4660662" y="345393"/>
                    <a:pt x="4569032" y="413392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ED209F1-7EAD-4F07-B776-7C23C809D52D}"/>
                </a:ext>
              </a:extLst>
            </p:cNvPr>
            <p:cNvSpPr/>
            <p:nvPr/>
          </p:nvSpPr>
          <p:spPr>
            <a:xfrm>
              <a:off x="6662590" y="3736152"/>
              <a:ext cx="773036" cy="761368"/>
            </a:xfrm>
            <a:custGeom>
              <a:avLst/>
              <a:gdLst>
                <a:gd name="connsiteX0" fmla="*/ 691963 w 947553"/>
                <a:gd name="connsiteY0" fmla="*/ 249669 h 933254"/>
                <a:gd name="connsiteX1" fmla="*/ 45996 w 947553"/>
                <a:gd name="connsiteY1" fmla="*/ 228114 h 933254"/>
                <a:gd name="connsiteX2" fmla="*/ 32309 w 947553"/>
                <a:gd name="connsiteY2" fmla="*/ 153476 h 933254"/>
                <a:gd name="connsiteX3" fmla="*/ 928297 w 947553"/>
                <a:gd name="connsiteY3" fmla="*/ 69723 h 933254"/>
                <a:gd name="connsiteX4" fmla="*/ 615258 w 947553"/>
                <a:gd name="connsiteY4" fmla="*/ 913476 h 933254"/>
                <a:gd name="connsiteX5" fmla="*/ 546430 w 947553"/>
                <a:gd name="connsiteY5" fmla="*/ 880719 h 933254"/>
                <a:gd name="connsiteX6" fmla="*/ 691963 w 947553"/>
                <a:gd name="connsiteY6" fmla="*/ 249669 h 93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7553" h="933254">
                  <a:moveTo>
                    <a:pt x="691963" y="249669"/>
                  </a:moveTo>
                  <a:cubicBezTo>
                    <a:pt x="621477" y="159286"/>
                    <a:pt x="224275" y="206968"/>
                    <a:pt x="45996" y="228114"/>
                  </a:cubicBezTo>
                  <a:cubicBezTo>
                    <a:pt x="-8325" y="234743"/>
                    <a:pt x="-16612" y="187480"/>
                    <a:pt x="32309" y="153476"/>
                  </a:cubicBezTo>
                  <a:cubicBezTo>
                    <a:pt x="348663" y="-69171"/>
                    <a:pt x="867765" y="-4906"/>
                    <a:pt x="928297" y="69723"/>
                  </a:cubicBezTo>
                  <a:cubicBezTo>
                    <a:pt x="988828" y="144770"/>
                    <a:pt x="912543" y="665111"/>
                    <a:pt x="615258" y="913476"/>
                  </a:cubicBezTo>
                  <a:cubicBezTo>
                    <a:pt x="569652" y="951614"/>
                    <a:pt x="526123" y="931297"/>
                    <a:pt x="546430" y="880719"/>
                  </a:cubicBezTo>
                  <a:cubicBezTo>
                    <a:pt x="613191" y="714041"/>
                    <a:pt x="762866" y="340471"/>
                    <a:pt x="691963" y="249669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C53E84F-9260-4622-8A3A-9672B61461A5}"/>
              </a:ext>
            </a:extLst>
          </p:cNvPr>
          <p:cNvSpPr txBox="1"/>
          <p:nvPr/>
        </p:nvSpPr>
        <p:spPr>
          <a:xfrm>
            <a:off x="923509" y="3973663"/>
            <a:ext cx="10380208" cy="1627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3200" spc="1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Finding</a:t>
            </a:r>
            <a:r>
              <a:rPr lang="en-US" sz="3200" spc="-1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Sales</a:t>
            </a:r>
            <a:r>
              <a:rPr lang="en-US" sz="3200" spc="-1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2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&amp;</a:t>
            </a:r>
            <a:r>
              <a:rPr lang="en-US" sz="3200" spc="-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Profit</a:t>
            </a:r>
            <a:r>
              <a:rPr lang="en-US" sz="3200" spc="-1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Trend</a:t>
            </a:r>
            <a:r>
              <a:rPr lang="en-US" sz="3200" spc="-1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month</a:t>
            </a:r>
            <a:r>
              <a:rPr lang="en-US" sz="3200" spc="-1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wise</a:t>
            </a:r>
            <a:r>
              <a:rPr lang="en-US" sz="3200" spc="-1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,</a:t>
            </a:r>
            <a:r>
              <a:rPr lang="en-US" sz="3200" spc="-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year</a:t>
            </a:r>
            <a:r>
              <a:rPr lang="en-US" sz="3200" spc="-114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wise</a:t>
            </a:r>
            <a:r>
              <a:rPr lang="en-US" sz="3200" spc="-1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,</a:t>
            </a:r>
            <a:r>
              <a:rPr lang="en-US" sz="3200" spc="-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yearly </a:t>
            </a:r>
            <a:r>
              <a:rPr lang="en-US" sz="3200" spc="-7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month</a:t>
            </a:r>
            <a:r>
              <a:rPr lang="en-US" sz="3200" spc="-1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200" spc="1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wise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Arial MT"/>
            </a:endParaRPr>
          </a:p>
          <a:p>
            <a:pPr algn="ctr">
              <a:lnSpc>
                <a:spcPct val="130000"/>
              </a:lnSpc>
            </a:pPr>
            <a:endParaRPr lang="en-IN" sz="1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5F6F0F-BDA3-48E7-F527-30AE722DFDC4}"/>
              </a:ext>
            </a:extLst>
          </p:cNvPr>
          <p:cNvSpPr txBox="1"/>
          <p:nvPr/>
        </p:nvSpPr>
        <p:spPr>
          <a:xfrm>
            <a:off x="4397190" y="2151529"/>
            <a:ext cx="4343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461845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530D8D3-3A57-4631-8427-8B7115FAEE7A}"/>
              </a:ext>
            </a:extLst>
          </p:cNvPr>
          <p:cNvSpPr/>
          <p:nvPr/>
        </p:nvSpPr>
        <p:spPr>
          <a:xfrm>
            <a:off x="1304365" y="0"/>
            <a:ext cx="10448364" cy="1452282"/>
          </a:xfrm>
          <a:prstGeom prst="roundRect">
            <a:avLst>
              <a:gd name="adj" fmla="val 13772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6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</a:rPr>
              <a:t>PROBLEM STATEMENT</a:t>
            </a:r>
            <a:endParaRPr lang="en-IN" sz="60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0C257F-FA33-49AF-AC93-C9FCA4096B03}"/>
              </a:ext>
            </a:extLst>
          </p:cNvPr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Founder</a:t>
            </a:r>
            <a:endParaRPr lang="en-IN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Graphic 4">
            <a:extLst>
              <a:ext uri="{FF2B5EF4-FFF2-40B4-BE49-F238E27FC236}">
                <a16:creationId xmlns:a16="http://schemas.microsoft.com/office/drawing/2014/main" id="{CD57E20B-33A1-4C5C-98F1-40B694DE3E8F}"/>
              </a:ext>
            </a:extLst>
          </p:cNvPr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8" name="Graphic 4">
            <a:extLst>
              <a:ext uri="{FF2B5EF4-FFF2-40B4-BE49-F238E27FC236}">
                <a16:creationId xmlns:a16="http://schemas.microsoft.com/office/drawing/2014/main" id="{ED30B1BB-52E2-4005-8F4B-EF9AF5569359}"/>
              </a:ext>
            </a:extLst>
          </p:cNvPr>
          <p:cNvSpPr/>
          <p:nvPr/>
        </p:nvSpPr>
        <p:spPr>
          <a:xfrm rot="15002268" flipH="1">
            <a:off x="31601" y="-1336044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F9991C-3EDC-AEEB-F986-8E41C2C1FF80}"/>
              </a:ext>
            </a:extLst>
          </p:cNvPr>
          <p:cNvSpPr txBox="1"/>
          <p:nvPr/>
        </p:nvSpPr>
        <p:spPr>
          <a:xfrm>
            <a:off x="1848652" y="2394217"/>
            <a:ext cx="927462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41300" marR="5080" indent="-228600">
              <a:lnSpc>
                <a:spcPct val="120100"/>
              </a:lnSpc>
              <a:spcBef>
                <a:spcPts val="100"/>
              </a:spcBef>
              <a:buChar char="•"/>
              <a:tabLst>
                <a:tab pos="240665" algn="l"/>
                <a:tab pos="241300" algn="l"/>
              </a:tabLst>
            </a:pPr>
            <a:r>
              <a:rPr lang="en-US" sz="2000" dirty="0">
                <a:latin typeface="Fira Sans Medium" panose="020B0603050000020004" pitchFamily="34" charset="0"/>
                <a:cs typeface="Arial MT"/>
              </a:rPr>
              <a:t>Sales management has gained importance to meet increasing competition and the need for </a:t>
            </a:r>
            <a:r>
              <a:rPr lang="en-US" sz="2000" spc="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improved</a:t>
            </a:r>
            <a:r>
              <a:rPr lang="en-US" sz="2000" spc="-3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methods</a:t>
            </a:r>
            <a:r>
              <a:rPr lang="en-US" sz="2000" spc="-2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of</a:t>
            </a:r>
            <a:r>
              <a:rPr lang="en-US" sz="2000" spc="-1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distribution</a:t>
            </a:r>
            <a:r>
              <a:rPr lang="en-US" sz="2000" spc="-7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to</a:t>
            </a:r>
            <a:r>
              <a:rPr lang="en-US" sz="2000" spc="1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reduce</a:t>
            </a:r>
            <a:r>
              <a:rPr lang="en-US" sz="2000" spc="-3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spc="5" dirty="0">
                <a:latin typeface="Fira Sans Medium" panose="020B0603050000020004" pitchFamily="34" charset="0"/>
                <a:cs typeface="Arial MT"/>
              </a:rPr>
              <a:t>cost</a:t>
            </a:r>
            <a:r>
              <a:rPr lang="en-US" sz="2000" spc="-3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and to</a:t>
            </a:r>
            <a:r>
              <a:rPr lang="en-US" sz="2000" spc="-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increase</a:t>
            </a:r>
            <a:r>
              <a:rPr lang="en-US" sz="2000" spc="-5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profits.</a:t>
            </a:r>
            <a:r>
              <a:rPr lang="en-US" sz="2000" spc="-3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Sales</a:t>
            </a:r>
            <a:r>
              <a:rPr lang="en-US" sz="2000" spc="-2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spc="5" dirty="0">
                <a:latin typeface="Fira Sans Medium" panose="020B0603050000020004" pitchFamily="34" charset="0"/>
                <a:cs typeface="Arial MT"/>
              </a:rPr>
              <a:t>management</a:t>
            </a:r>
            <a:r>
              <a:rPr lang="en-US" sz="2000" spc="-5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today </a:t>
            </a:r>
            <a:r>
              <a:rPr lang="en-US" sz="2000" spc="-484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is</a:t>
            </a:r>
            <a:r>
              <a:rPr lang="en-US" sz="2000" spc="-1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the</a:t>
            </a:r>
            <a:r>
              <a:rPr lang="en-US" sz="2000" spc="-2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most</a:t>
            </a:r>
            <a:r>
              <a:rPr lang="en-US" sz="2000" spc="-4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important</a:t>
            </a:r>
            <a:r>
              <a:rPr lang="en-US" sz="2000" spc="-4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function</a:t>
            </a:r>
            <a:r>
              <a:rPr lang="en-US" sz="2000" spc="-6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in</a:t>
            </a:r>
            <a:r>
              <a:rPr lang="en-US" sz="2000" spc="-2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a commercial</a:t>
            </a:r>
            <a:r>
              <a:rPr lang="en-US" sz="2000" spc="-6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and</a:t>
            </a:r>
            <a:r>
              <a:rPr lang="en-US" sz="2000" spc="-2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business</a:t>
            </a:r>
            <a:r>
              <a:rPr lang="en-US" sz="2000" spc="-8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enterprise.</a:t>
            </a:r>
          </a:p>
          <a:p>
            <a:pPr marL="241300" marR="343535" indent="-228600">
              <a:lnSpc>
                <a:spcPct val="120100"/>
              </a:lnSpc>
              <a:spcBef>
                <a:spcPts val="985"/>
              </a:spcBef>
              <a:buChar char="•"/>
              <a:tabLst>
                <a:tab pos="240665" algn="l"/>
                <a:tab pos="241300" algn="l"/>
              </a:tabLst>
            </a:pPr>
            <a:r>
              <a:rPr lang="en-US" sz="2000" spc="-5" dirty="0">
                <a:latin typeface="Fira Sans Medium" panose="020B0603050000020004" pitchFamily="34" charset="0"/>
                <a:cs typeface="Arial MT"/>
              </a:rPr>
              <a:t>Do</a:t>
            </a:r>
            <a:r>
              <a:rPr lang="en-US" sz="2000" spc="1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spc="-10" dirty="0">
                <a:latin typeface="Fira Sans Medium" panose="020B0603050000020004" pitchFamily="34" charset="0"/>
                <a:cs typeface="Arial MT"/>
              </a:rPr>
              <a:t>ETL</a:t>
            </a:r>
            <a:r>
              <a:rPr lang="en-US" sz="2000" spc="-5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:</a:t>
            </a:r>
            <a:r>
              <a:rPr lang="en-US" sz="2000" spc="1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spc="-5" dirty="0">
                <a:latin typeface="Fira Sans Medium" panose="020B0603050000020004" pitchFamily="34" charset="0"/>
                <a:cs typeface="Arial MT"/>
              </a:rPr>
              <a:t>Extract-Transform-Load</a:t>
            </a:r>
            <a:r>
              <a:rPr lang="en-US" sz="2000" spc="-3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spc="5" dirty="0">
                <a:latin typeface="Fira Sans Medium" panose="020B0603050000020004" pitchFamily="34" charset="0"/>
                <a:cs typeface="Arial MT"/>
              </a:rPr>
              <a:t>some</a:t>
            </a:r>
            <a:r>
              <a:rPr lang="en-US" sz="2000" spc="-13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Amazon</a:t>
            </a:r>
            <a:r>
              <a:rPr lang="en-US" sz="2000" spc="-3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dataset</a:t>
            </a:r>
            <a:r>
              <a:rPr lang="en-US" sz="2000" spc="-4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and</a:t>
            </a:r>
            <a:r>
              <a:rPr lang="en-US" sz="2000" spc="-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find</a:t>
            </a:r>
            <a:r>
              <a:rPr lang="en-US" sz="2000" spc="-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for</a:t>
            </a:r>
            <a:r>
              <a:rPr lang="en-US" sz="2000" spc="-1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me</a:t>
            </a:r>
            <a:r>
              <a:rPr lang="en-US" sz="2000" spc="-1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spc="5" dirty="0">
                <a:latin typeface="Fira Sans Medium" panose="020B0603050000020004" pitchFamily="34" charset="0"/>
                <a:cs typeface="Arial MT"/>
              </a:rPr>
              <a:t>Sales-trend</a:t>
            </a:r>
            <a:r>
              <a:rPr lang="en-US" sz="2000" spc="-5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-&gt;</a:t>
            </a:r>
            <a:r>
              <a:rPr lang="en-US" sz="2000" spc="1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month </a:t>
            </a:r>
            <a:r>
              <a:rPr lang="en-US" sz="2000" spc="-484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spc="-5" dirty="0">
                <a:latin typeface="Fira Sans Medium" panose="020B0603050000020004" pitchFamily="34" charset="0"/>
                <a:cs typeface="Arial MT"/>
              </a:rPr>
              <a:t>wise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 ,</a:t>
            </a:r>
            <a:r>
              <a:rPr lang="en-US" sz="2000" spc="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spc="-5" dirty="0">
                <a:latin typeface="Fira Sans Medium" panose="020B0603050000020004" pitchFamily="34" charset="0"/>
                <a:cs typeface="Arial MT"/>
              </a:rPr>
              <a:t>year</a:t>
            </a:r>
            <a:r>
              <a:rPr lang="en-US" sz="2000" spc="-2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spc="-5" dirty="0">
                <a:latin typeface="Fira Sans Medium" panose="020B0603050000020004" pitchFamily="34" charset="0"/>
                <a:cs typeface="Arial MT"/>
              </a:rPr>
              <a:t>wise</a:t>
            </a:r>
            <a:r>
              <a:rPr lang="en-US" sz="2000" spc="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,</a:t>
            </a:r>
            <a:r>
              <a:rPr lang="en-US" sz="2000" spc="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yearly-month</a:t>
            </a:r>
            <a:r>
              <a:rPr lang="en-US" sz="2000" spc="-4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spc="-5" dirty="0">
                <a:latin typeface="Fira Sans Medium" panose="020B0603050000020004" pitchFamily="34" charset="0"/>
                <a:cs typeface="Arial MT"/>
              </a:rPr>
              <a:t>wise</a:t>
            </a:r>
            <a:endParaRPr lang="en-US" sz="2000" dirty="0">
              <a:latin typeface="Fira Sans Medium" panose="020B0603050000020004" pitchFamily="34" charset="0"/>
              <a:cs typeface="Arial MT"/>
            </a:endParaRPr>
          </a:p>
          <a:p>
            <a:pPr marL="241300" indent="-228600">
              <a:lnSpc>
                <a:spcPct val="100000"/>
              </a:lnSpc>
              <a:spcBef>
                <a:spcPts val="1440"/>
              </a:spcBef>
              <a:buChar char="•"/>
              <a:tabLst>
                <a:tab pos="240665" algn="l"/>
                <a:tab pos="241300" algn="l"/>
              </a:tabLst>
            </a:pPr>
            <a:r>
              <a:rPr lang="en-US" sz="2000" dirty="0">
                <a:latin typeface="Fira Sans Medium" panose="020B0603050000020004" pitchFamily="34" charset="0"/>
                <a:cs typeface="Arial MT"/>
              </a:rPr>
              <a:t>Find</a:t>
            </a:r>
            <a:r>
              <a:rPr lang="en-US" sz="2000" spc="-2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key</a:t>
            </a:r>
            <a:r>
              <a:rPr lang="en-US" sz="2000" spc="-3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metrics</a:t>
            </a:r>
            <a:r>
              <a:rPr lang="en-US" sz="2000" spc="-3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and</a:t>
            </a:r>
            <a:r>
              <a:rPr lang="en-US" sz="2000" spc="-1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factors</a:t>
            </a:r>
            <a:r>
              <a:rPr lang="en-US" sz="2000" spc="-5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and</a:t>
            </a:r>
            <a:r>
              <a:rPr lang="en-US" sz="2000" spc="-2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show</a:t>
            </a:r>
            <a:r>
              <a:rPr lang="en-US" sz="2000" spc="-2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the</a:t>
            </a:r>
            <a:r>
              <a:rPr lang="en-US" sz="2000" spc="-1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meaningful</a:t>
            </a:r>
            <a:r>
              <a:rPr lang="en-US" sz="2000" spc="-6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relationships</a:t>
            </a:r>
            <a:r>
              <a:rPr lang="en-US" sz="2000" spc="-80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spc="-5" dirty="0">
                <a:latin typeface="Fira Sans Medium" panose="020B0603050000020004" pitchFamily="34" charset="0"/>
                <a:cs typeface="Arial MT"/>
              </a:rPr>
              <a:t>between</a:t>
            </a:r>
            <a:r>
              <a:rPr lang="en-US" sz="2000" spc="-15" dirty="0"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2000" dirty="0">
                <a:latin typeface="Fira Sans Medium" panose="020B0603050000020004" pitchFamily="34" charset="0"/>
                <a:cs typeface="Arial MT"/>
              </a:rPr>
              <a:t>attributes.</a:t>
            </a:r>
          </a:p>
        </p:txBody>
      </p:sp>
    </p:spTree>
    <p:extLst>
      <p:ext uri="{BB962C8B-B14F-4D97-AF65-F5344CB8AC3E}">
        <p14:creationId xmlns:p14="http://schemas.microsoft.com/office/powerpoint/2010/main" val="2359810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5FBCFC5F-47CE-4239-853A-F74E1E3444AF}"/>
              </a:ext>
            </a:extLst>
          </p:cNvPr>
          <p:cNvSpPr txBox="1"/>
          <p:nvPr/>
        </p:nvSpPr>
        <p:spPr>
          <a:xfrm>
            <a:off x="785611" y="3634755"/>
            <a:ext cx="1971188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IN" sz="1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YOUR TEXT HERE</a:t>
            </a:r>
            <a:endParaRPr lang="en-IN" sz="12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69CAF8-058C-405C-AA6D-CB6539AC6E22}"/>
              </a:ext>
            </a:extLst>
          </p:cNvPr>
          <p:cNvSpPr txBox="1"/>
          <p:nvPr/>
        </p:nvSpPr>
        <p:spPr>
          <a:xfrm>
            <a:off x="6924985" y="3634755"/>
            <a:ext cx="1971188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IN" sz="1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YOUR TEXT HERE</a:t>
            </a:r>
            <a:endParaRPr lang="en-IN" sz="12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0990F24-8FDD-4B2C-8949-46609F120CA9}"/>
              </a:ext>
            </a:extLst>
          </p:cNvPr>
          <p:cNvSpPr txBox="1"/>
          <p:nvPr/>
        </p:nvSpPr>
        <p:spPr>
          <a:xfrm>
            <a:off x="9634574" y="3634755"/>
            <a:ext cx="1971188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IN" sz="1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YOUR TEXT HERE</a:t>
            </a:r>
            <a:endParaRPr lang="en-IN" sz="12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0F4E60-124D-49CD-9682-C813883ABC43}"/>
              </a:ext>
            </a:extLst>
          </p:cNvPr>
          <p:cNvSpPr txBox="1"/>
          <p:nvPr/>
        </p:nvSpPr>
        <p:spPr>
          <a:xfrm>
            <a:off x="3668348" y="3190857"/>
            <a:ext cx="2218102" cy="3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IN" sz="1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YOUR TEXT HERE</a:t>
            </a:r>
            <a:endParaRPr lang="en-IN" sz="14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7E4BAD93-5D06-ECED-F935-489BD40F906C}"/>
              </a:ext>
            </a:extLst>
          </p:cNvPr>
          <p:cNvSpPr txBox="1"/>
          <p:nvPr/>
        </p:nvSpPr>
        <p:spPr>
          <a:xfrm>
            <a:off x="1783079" y="2819400"/>
            <a:ext cx="1283335" cy="609600"/>
          </a:xfrm>
          <a:prstGeom prst="rect">
            <a:avLst/>
          </a:prstGeom>
          <a:solidFill>
            <a:srgbClr val="FF5050"/>
          </a:solidFill>
          <a:ln w="18287">
            <a:solidFill>
              <a:srgbClr val="45ACF8"/>
            </a:solidFill>
          </a:ln>
        </p:spPr>
        <p:txBody>
          <a:bodyPr vert="horz" wrap="square" lIns="0" tIns="98425" rIns="0" bIns="0" rtlCol="0">
            <a:spAutoFit/>
          </a:bodyPr>
          <a:lstStyle/>
          <a:p>
            <a:pPr marL="291465" marR="287655" indent="12065">
              <a:lnSpc>
                <a:spcPct val="107300"/>
              </a:lnSpc>
              <a:spcBef>
                <a:spcPts val="775"/>
              </a:spcBef>
            </a:pPr>
            <a:r>
              <a:rPr sz="1100" dirty="0">
                <a:latin typeface="Verdana"/>
                <a:cs typeface="Verdana"/>
              </a:rPr>
              <a:t>R</a:t>
            </a:r>
            <a:r>
              <a:rPr sz="1100" spc="5" dirty="0">
                <a:latin typeface="Verdana"/>
                <a:cs typeface="Verdana"/>
              </a:rPr>
              <a:t>a</a:t>
            </a:r>
            <a:r>
              <a:rPr sz="1100" dirty="0">
                <a:latin typeface="Verdana"/>
                <a:cs typeface="Verdana"/>
              </a:rPr>
              <a:t>w</a:t>
            </a:r>
            <a:r>
              <a:rPr sz="1100" spc="-114" dirty="0">
                <a:latin typeface="Verdana"/>
                <a:cs typeface="Verdana"/>
              </a:rPr>
              <a:t> </a:t>
            </a:r>
            <a:r>
              <a:rPr sz="1100" spc="-60" dirty="0">
                <a:latin typeface="Verdana"/>
                <a:cs typeface="Verdana"/>
              </a:rPr>
              <a:t>D</a:t>
            </a:r>
            <a:r>
              <a:rPr sz="1100" spc="30" dirty="0">
                <a:latin typeface="Verdana"/>
                <a:cs typeface="Verdana"/>
              </a:rPr>
              <a:t>a</a:t>
            </a:r>
            <a:r>
              <a:rPr sz="1100" spc="15" dirty="0">
                <a:latin typeface="Verdana"/>
                <a:cs typeface="Verdana"/>
              </a:rPr>
              <a:t>t</a:t>
            </a:r>
            <a:r>
              <a:rPr sz="1100" dirty="0">
                <a:latin typeface="Verdana"/>
                <a:cs typeface="Verdana"/>
              </a:rPr>
              <a:t>a  </a:t>
            </a:r>
            <a:r>
              <a:rPr sz="1100" spc="45" dirty="0">
                <a:latin typeface="Verdana"/>
                <a:cs typeface="Verdana"/>
              </a:rPr>
              <a:t>C</a:t>
            </a:r>
            <a:r>
              <a:rPr sz="1100" spc="50" dirty="0">
                <a:latin typeface="Verdana"/>
                <a:cs typeface="Verdana"/>
              </a:rPr>
              <a:t>o</a:t>
            </a:r>
            <a:r>
              <a:rPr sz="1100" spc="5" dirty="0">
                <a:latin typeface="Verdana"/>
                <a:cs typeface="Verdana"/>
              </a:rPr>
              <a:t>l</a:t>
            </a:r>
            <a:r>
              <a:rPr sz="1100" spc="-90" dirty="0">
                <a:latin typeface="Verdana"/>
                <a:cs typeface="Verdana"/>
              </a:rPr>
              <a:t>l</a:t>
            </a:r>
            <a:r>
              <a:rPr sz="1100" spc="85" dirty="0">
                <a:latin typeface="Verdana"/>
                <a:cs typeface="Verdana"/>
              </a:rPr>
              <a:t>e</a:t>
            </a:r>
            <a:r>
              <a:rPr sz="1100" spc="95" dirty="0">
                <a:latin typeface="Verdana"/>
                <a:cs typeface="Verdana"/>
              </a:rPr>
              <a:t>c</a:t>
            </a:r>
            <a:r>
              <a:rPr sz="1100" spc="-75" dirty="0">
                <a:latin typeface="Verdana"/>
                <a:cs typeface="Verdana"/>
              </a:rPr>
              <a:t>t</a:t>
            </a:r>
            <a:r>
              <a:rPr sz="1100" spc="-90" dirty="0">
                <a:latin typeface="Verdana"/>
                <a:cs typeface="Verdana"/>
              </a:rPr>
              <a:t>i</a:t>
            </a:r>
            <a:r>
              <a:rPr sz="1100" spc="25" dirty="0">
                <a:latin typeface="Verdana"/>
                <a:cs typeface="Verdana"/>
              </a:rPr>
              <a:t>on</a:t>
            </a:r>
            <a:endParaRPr sz="1100">
              <a:latin typeface="Verdana"/>
              <a:cs typeface="Verdana"/>
            </a:endParaRPr>
          </a:p>
        </p:txBody>
      </p:sp>
      <p:sp>
        <p:nvSpPr>
          <p:cNvPr id="3" name="object 5">
            <a:extLst>
              <a:ext uri="{FF2B5EF4-FFF2-40B4-BE49-F238E27FC236}">
                <a16:creationId xmlns:a16="http://schemas.microsoft.com/office/drawing/2014/main" id="{A5E8AE8B-6211-2476-6B2B-6BC2B763B6A3}"/>
              </a:ext>
            </a:extLst>
          </p:cNvPr>
          <p:cNvSpPr/>
          <p:nvPr/>
        </p:nvSpPr>
        <p:spPr>
          <a:xfrm>
            <a:off x="7243571" y="2817876"/>
            <a:ext cx="1210310" cy="609600"/>
          </a:xfrm>
          <a:custGeom>
            <a:avLst/>
            <a:gdLst/>
            <a:ahLst/>
            <a:cxnLst/>
            <a:rect l="l" t="t" r="r" b="b"/>
            <a:pathLst>
              <a:path w="1210309" h="609600">
                <a:moveTo>
                  <a:pt x="1210055" y="0"/>
                </a:moveTo>
                <a:lnTo>
                  <a:pt x="0" y="0"/>
                </a:lnTo>
                <a:lnTo>
                  <a:pt x="0" y="609600"/>
                </a:lnTo>
                <a:lnTo>
                  <a:pt x="1210055" y="609600"/>
                </a:lnTo>
                <a:lnTo>
                  <a:pt x="1210055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6">
            <a:extLst>
              <a:ext uri="{FF2B5EF4-FFF2-40B4-BE49-F238E27FC236}">
                <a16:creationId xmlns:a16="http://schemas.microsoft.com/office/drawing/2014/main" id="{E6A4A5FD-599F-06E7-17BC-36C532B58CDB}"/>
              </a:ext>
            </a:extLst>
          </p:cNvPr>
          <p:cNvSpPr txBox="1"/>
          <p:nvPr/>
        </p:nvSpPr>
        <p:spPr>
          <a:xfrm>
            <a:off x="7242047" y="2816351"/>
            <a:ext cx="1210310" cy="609600"/>
          </a:xfrm>
          <a:prstGeom prst="rect">
            <a:avLst/>
          </a:prstGeom>
          <a:ln w="18288">
            <a:solidFill>
              <a:srgbClr val="45ACF8"/>
            </a:solidFill>
          </a:ln>
        </p:spPr>
        <p:txBody>
          <a:bodyPr vert="horz" wrap="square" lIns="0" tIns="97155" rIns="0" bIns="0" rtlCol="0">
            <a:spAutoFit/>
          </a:bodyPr>
          <a:lstStyle/>
          <a:p>
            <a:pPr marL="206375" marR="154940" indent="-55244">
              <a:lnSpc>
                <a:spcPct val="107300"/>
              </a:lnSpc>
              <a:spcBef>
                <a:spcPts val="765"/>
              </a:spcBef>
            </a:pPr>
            <a:r>
              <a:rPr sz="1100" spc="75" dirty="0">
                <a:latin typeface="Verdana"/>
                <a:cs typeface="Verdana"/>
              </a:rPr>
              <a:t>M</a:t>
            </a:r>
            <a:r>
              <a:rPr sz="1100" spc="-90" dirty="0">
                <a:latin typeface="Verdana"/>
                <a:cs typeface="Verdana"/>
              </a:rPr>
              <a:t>i</a:t>
            </a:r>
            <a:r>
              <a:rPr sz="1100" spc="-145" dirty="0">
                <a:latin typeface="Verdana"/>
                <a:cs typeface="Verdana"/>
              </a:rPr>
              <a:t>ss</a:t>
            </a:r>
            <a:r>
              <a:rPr sz="1100" spc="-90" dirty="0">
                <a:latin typeface="Verdana"/>
                <a:cs typeface="Verdana"/>
              </a:rPr>
              <a:t>i</a:t>
            </a:r>
            <a:r>
              <a:rPr sz="1100" spc="20" dirty="0">
                <a:latin typeface="Verdana"/>
                <a:cs typeface="Verdana"/>
              </a:rPr>
              <a:t>n</a:t>
            </a:r>
            <a:r>
              <a:rPr sz="1100" dirty="0">
                <a:latin typeface="Verdana"/>
                <a:cs typeface="Verdana"/>
              </a:rPr>
              <a:t>g</a:t>
            </a:r>
            <a:r>
              <a:rPr sz="1100" spc="-114" dirty="0">
                <a:latin typeface="Verdana"/>
                <a:cs typeface="Verdana"/>
              </a:rPr>
              <a:t> </a:t>
            </a:r>
            <a:r>
              <a:rPr sz="1100" spc="-15" dirty="0">
                <a:latin typeface="Verdana"/>
                <a:cs typeface="Verdana"/>
              </a:rPr>
              <a:t>V</a:t>
            </a:r>
            <a:r>
              <a:rPr sz="1100" spc="5" dirty="0">
                <a:latin typeface="Verdana"/>
                <a:cs typeface="Verdana"/>
              </a:rPr>
              <a:t>a</a:t>
            </a:r>
            <a:r>
              <a:rPr sz="1100" spc="-15" dirty="0">
                <a:latin typeface="Verdana"/>
                <a:cs typeface="Verdana"/>
              </a:rPr>
              <a:t>l</a:t>
            </a:r>
            <a:r>
              <a:rPr sz="1100" dirty="0">
                <a:latin typeface="Verdana"/>
                <a:cs typeface="Verdana"/>
              </a:rPr>
              <a:t>ue  </a:t>
            </a:r>
            <a:r>
              <a:rPr sz="1100" spc="-50" dirty="0">
                <a:latin typeface="Verdana"/>
                <a:cs typeface="Verdana"/>
              </a:rPr>
              <a:t>Imputations</a:t>
            </a:r>
            <a:endParaRPr sz="1100">
              <a:latin typeface="Verdana"/>
              <a:cs typeface="Verdana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5A79F0A6-BDBA-9CED-1852-10E3930EF05E}"/>
              </a:ext>
            </a:extLst>
          </p:cNvPr>
          <p:cNvSpPr/>
          <p:nvPr/>
        </p:nvSpPr>
        <p:spPr>
          <a:xfrm>
            <a:off x="10614659" y="2817876"/>
            <a:ext cx="1210310" cy="609600"/>
          </a:xfrm>
          <a:custGeom>
            <a:avLst/>
            <a:gdLst/>
            <a:ahLst/>
            <a:cxnLst/>
            <a:rect l="l" t="t" r="r" b="b"/>
            <a:pathLst>
              <a:path w="1210309" h="609600">
                <a:moveTo>
                  <a:pt x="1210055" y="0"/>
                </a:moveTo>
                <a:lnTo>
                  <a:pt x="0" y="0"/>
                </a:lnTo>
                <a:lnTo>
                  <a:pt x="0" y="609600"/>
                </a:lnTo>
                <a:lnTo>
                  <a:pt x="1210055" y="609600"/>
                </a:lnTo>
                <a:lnTo>
                  <a:pt x="1210055" y="0"/>
                </a:lnTo>
                <a:close/>
              </a:path>
            </a:pathLst>
          </a:custGeom>
          <a:solidFill>
            <a:srgbClr val="00AE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8">
            <a:extLst>
              <a:ext uri="{FF2B5EF4-FFF2-40B4-BE49-F238E27FC236}">
                <a16:creationId xmlns:a16="http://schemas.microsoft.com/office/drawing/2014/main" id="{920FB533-0C13-E2CB-0BC0-3ABEF24977A3}"/>
              </a:ext>
            </a:extLst>
          </p:cNvPr>
          <p:cNvSpPr txBox="1"/>
          <p:nvPr/>
        </p:nvSpPr>
        <p:spPr>
          <a:xfrm>
            <a:off x="10613135" y="2816351"/>
            <a:ext cx="1210310" cy="609600"/>
          </a:xfrm>
          <a:prstGeom prst="rect">
            <a:avLst/>
          </a:prstGeom>
          <a:ln w="18288">
            <a:solidFill>
              <a:srgbClr val="45ACF8"/>
            </a:solidFill>
          </a:ln>
        </p:spPr>
        <p:txBody>
          <a:bodyPr vert="horz" wrap="square" lIns="0" tIns="571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5"/>
              </a:spcBef>
            </a:pPr>
            <a:endParaRPr sz="1450">
              <a:latin typeface="Times New Roman"/>
              <a:cs typeface="Times New Roman"/>
            </a:endParaRPr>
          </a:p>
          <a:p>
            <a:pPr marL="105410">
              <a:lnSpc>
                <a:spcPct val="100000"/>
              </a:lnSpc>
            </a:pPr>
            <a:r>
              <a:rPr sz="1100" spc="-5" dirty="0">
                <a:latin typeface="Verdana"/>
                <a:cs typeface="Verdana"/>
              </a:rPr>
              <a:t>Data</a:t>
            </a:r>
            <a:r>
              <a:rPr sz="1100" spc="-45" dirty="0">
                <a:latin typeface="Verdana"/>
                <a:cs typeface="Verdana"/>
              </a:rPr>
              <a:t> </a:t>
            </a:r>
            <a:r>
              <a:rPr sz="1100" spc="10" dirty="0">
                <a:latin typeface="Verdana"/>
                <a:cs typeface="Verdana"/>
              </a:rPr>
              <a:t>Cleaning</a:t>
            </a:r>
            <a:endParaRPr sz="1100">
              <a:latin typeface="Verdana"/>
              <a:cs typeface="Verdana"/>
            </a:endParaRPr>
          </a:p>
        </p:txBody>
      </p:sp>
      <p:sp>
        <p:nvSpPr>
          <p:cNvPr id="10" name="object 9">
            <a:extLst>
              <a:ext uri="{FF2B5EF4-FFF2-40B4-BE49-F238E27FC236}">
                <a16:creationId xmlns:a16="http://schemas.microsoft.com/office/drawing/2014/main" id="{4A68035D-5FF6-8DF3-D2CC-80250AFB042C}"/>
              </a:ext>
            </a:extLst>
          </p:cNvPr>
          <p:cNvSpPr txBox="1"/>
          <p:nvPr/>
        </p:nvSpPr>
        <p:spPr>
          <a:xfrm>
            <a:off x="10613135" y="3956303"/>
            <a:ext cx="1210310" cy="606425"/>
          </a:xfrm>
          <a:prstGeom prst="rect">
            <a:avLst/>
          </a:prstGeom>
          <a:solidFill>
            <a:srgbClr val="C3A6F7"/>
          </a:solidFill>
          <a:ln w="18288">
            <a:solidFill>
              <a:srgbClr val="45ACF8"/>
            </a:solidFill>
          </a:ln>
        </p:spPr>
        <p:txBody>
          <a:bodyPr vert="horz" wrap="square" lIns="0" tIns="6350" rIns="0" bIns="0" rtlCol="0">
            <a:spAutoFit/>
          </a:bodyPr>
          <a:lstStyle/>
          <a:p>
            <a:pPr marL="161925" marR="125095" indent="-10160" algn="ctr">
              <a:lnSpc>
                <a:spcPct val="107400"/>
              </a:lnSpc>
              <a:spcBef>
                <a:spcPts val="50"/>
              </a:spcBef>
            </a:pPr>
            <a:r>
              <a:rPr sz="1100" spc="-45" dirty="0">
                <a:latin typeface="Verdana"/>
                <a:cs typeface="Verdana"/>
              </a:rPr>
              <a:t>Exploratory </a:t>
            </a:r>
            <a:r>
              <a:rPr sz="1100" spc="-40" dirty="0">
                <a:latin typeface="Verdana"/>
                <a:cs typeface="Verdana"/>
              </a:rPr>
              <a:t> </a:t>
            </a:r>
            <a:r>
              <a:rPr sz="1100" dirty="0">
                <a:latin typeface="Verdana"/>
                <a:cs typeface="Verdana"/>
              </a:rPr>
              <a:t>Data</a:t>
            </a:r>
            <a:r>
              <a:rPr sz="1100" spc="-90" dirty="0">
                <a:latin typeface="Verdana"/>
                <a:cs typeface="Verdana"/>
              </a:rPr>
              <a:t> </a:t>
            </a:r>
            <a:r>
              <a:rPr sz="1100" spc="-40" dirty="0">
                <a:latin typeface="Verdana"/>
                <a:cs typeface="Verdana"/>
              </a:rPr>
              <a:t>Analysis </a:t>
            </a:r>
            <a:r>
              <a:rPr sz="1100" spc="-370" dirty="0">
                <a:latin typeface="Verdana"/>
                <a:cs typeface="Verdana"/>
              </a:rPr>
              <a:t> </a:t>
            </a:r>
            <a:r>
              <a:rPr sz="1100" spc="-65" dirty="0">
                <a:latin typeface="Verdana"/>
                <a:cs typeface="Verdana"/>
              </a:rPr>
              <a:t>(EDA)</a:t>
            </a:r>
            <a:endParaRPr sz="1100">
              <a:latin typeface="Verdana"/>
              <a:cs typeface="Verdana"/>
            </a:endParaRPr>
          </a:p>
        </p:txBody>
      </p:sp>
      <p:sp>
        <p:nvSpPr>
          <p:cNvPr id="11" name="object 10">
            <a:extLst>
              <a:ext uri="{FF2B5EF4-FFF2-40B4-BE49-F238E27FC236}">
                <a16:creationId xmlns:a16="http://schemas.microsoft.com/office/drawing/2014/main" id="{BEFFE725-6D2D-CB51-9BA1-270656EE1700}"/>
              </a:ext>
            </a:extLst>
          </p:cNvPr>
          <p:cNvSpPr txBox="1"/>
          <p:nvPr/>
        </p:nvSpPr>
        <p:spPr>
          <a:xfrm>
            <a:off x="8979407" y="3980688"/>
            <a:ext cx="1213485" cy="591185"/>
          </a:xfrm>
          <a:prstGeom prst="rect">
            <a:avLst/>
          </a:prstGeom>
          <a:solidFill>
            <a:srgbClr val="F0BD87"/>
          </a:solidFill>
          <a:ln w="18288">
            <a:solidFill>
              <a:srgbClr val="45ACF8"/>
            </a:solidFill>
          </a:ln>
        </p:spPr>
        <p:txBody>
          <a:bodyPr vert="horz" wrap="square" lIns="0" tIns="50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0"/>
              </a:spcBef>
            </a:pPr>
            <a:endParaRPr sz="1400">
              <a:latin typeface="Times New Roman"/>
              <a:cs typeface="Times New Roman"/>
            </a:endParaRPr>
          </a:p>
          <a:p>
            <a:pPr marL="270510">
              <a:lnSpc>
                <a:spcPct val="100000"/>
              </a:lnSpc>
            </a:pPr>
            <a:r>
              <a:rPr sz="1100" dirty="0">
                <a:latin typeface="Verdana"/>
                <a:cs typeface="Verdana"/>
              </a:rPr>
              <a:t>Modelling</a:t>
            </a:r>
            <a:endParaRPr sz="1100">
              <a:latin typeface="Verdana"/>
              <a:cs typeface="Verdana"/>
            </a:endParaRPr>
          </a:p>
        </p:txBody>
      </p:sp>
      <p:sp>
        <p:nvSpPr>
          <p:cNvPr id="12" name="object 11">
            <a:extLst>
              <a:ext uri="{FF2B5EF4-FFF2-40B4-BE49-F238E27FC236}">
                <a16:creationId xmlns:a16="http://schemas.microsoft.com/office/drawing/2014/main" id="{139D1B7C-2F04-6658-EE03-F4C02367BE5F}"/>
              </a:ext>
            </a:extLst>
          </p:cNvPr>
          <p:cNvSpPr txBox="1"/>
          <p:nvPr/>
        </p:nvSpPr>
        <p:spPr>
          <a:xfrm>
            <a:off x="3718559" y="4008120"/>
            <a:ext cx="1213485" cy="579120"/>
          </a:xfrm>
          <a:prstGeom prst="rect">
            <a:avLst/>
          </a:prstGeom>
          <a:solidFill>
            <a:srgbClr val="66CCFF"/>
          </a:solidFill>
          <a:ln w="18288">
            <a:solidFill>
              <a:srgbClr val="45ACF8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400">
              <a:latin typeface="Times New Roman"/>
              <a:cs typeface="Times New Roman"/>
            </a:endParaRPr>
          </a:p>
          <a:p>
            <a:pPr marL="206375">
              <a:lnSpc>
                <a:spcPct val="100000"/>
              </a:lnSpc>
            </a:pPr>
            <a:r>
              <a:rPr sz="1100" spc="-5" dirty="0">
                <a:latin typeface="Verdana"/>
                <a:cs typeface="Verdana"/>
              </a:rPr>
              <a:t>Deployment</a:t>
            </a:r>
            <a:endParaRPr sz="1100">
              <a:latin typeface="Verdana"/>
              <a:cs typeface="Verdana"/>
            </a:endParaRPr>
          </a:p>
        </p:txBody>
      </p:sp>
      <p:sp>
        <p:nvSpPr>
          <p:cNvPr id="13" name="object 12">
            <a:extLst>
              <a:ext uri="{FF2B5EF4-FFF2-40B4-BE49-F238E27FC236}">
                <a16:creationId xmlns:a16="http://schemas.microsoft.com/office/drawing/2014/main" id="{F09C8EB3-01FA-1C19-6B2A-FA8EE8BB5770}"/>
              </a:ext>
            </a:extLst>
          </p:cNvPr>
          <p:cNvSpPr/>
          <p:nvPr/>
        </p:nvSpPr>
        <p:spPr>
          <a:xfrm>
            <a:off x="3718559" y="5120640"/>
            <a:ext cx="1213485" cy="579120"/>
          </a:xfrm>
          <a:custGeom>
            <a:avLst/>
            <a:gdLst/>
            <a:ahLst/>
            <a:cxnLst/>
            <a:rect l="l" t="t" r="r" b="b"/>
            <a:pathLst>
              <a:path w="1213485" h="579120">
                <a:moveTo>
                  <a:pt x="1213103" y="0"/>
                </a:moveTo>
                <a:lnTo>
                  <a:pt x="0" y="0"/>
                </a:lnTo>
                <a:lnTo>
                  <a:pt x="0" y="579120"/>
                </a:lnTo>
                <a:lnTo>
                  <a:pt x="1213103" y="579120"/>
                </a:lnTo>
                <a:lnTo>
                  <a:pt x="1213103" y="0"/>
                </a:lnTo>
                <a:close/>
              </a:path>
            </a:pathLst>
          </a:custGeom>
          <a:solidFill>
            <a:srgbClr val="FF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3">
            <a:extLst>
              <a:ext uri="{FF2B5EF4-FFF2-40B4-BE49-F238E27FC236}">
                <a16:creationId xmlns:a16="http://schemas.microsoft.com/office/drawing/2014/main" id="{7F016774-9C1D-78FE-7BB7-FA55BBA953DF}"/>
              </a:ext>
            </a:extLst>
          </p:cNvPr>
          <p:cNvSpPr txBox="1"/>
          <p:nvPr/>
        </p:nvSpPr>
        <p:spPr>
          <a:xfrm>
            <a:off x="3718559" y="5039958"/>
            <a:ext cx="1213485" cy="579120"/>
          </a:xfrm>
          <a:prstGeom prst="rect">
            <a:avLst/>
          </a:prstGeom>
          <a:ln w="18288">
            <a:solidFill>
              <a:srgbClr val="45ACF8"/>
            </a:solidFill>
          </a:ln>
        </p:spPr>
        <p:txBody>
          <a:bodyPr vert="horz" wrap="square" lIns="0" tIns="571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5"/>
              </a:spcBef>
            </a:pPr>
            <a:endParaRPr sz="1400" dirty="0">
              <a:latin typeface="Times New Roman"/>
              <a:cs typeface="Times New Roman"/>
            </a:endParaRPr>
          </a:p>
          <a:p>
            <a:pPr marL="275590">
              <a:lnSpc>
                <a:spcPct val="100000"/>
              </a:lnSpc>
            </a:pPr>
            <a:r>
              <a:rPr sz="1100" spc="-25" dirty="0">
                <a:latin typeface="Verdana"/>
                <a:cs typeface="Verdana"/>
              </a:rPr>
              <a:t>Reporting</a:t>
            </a:r>
            <a:endParaRPr sz="1100" dirty="0">
              <a:latin typeface="Verdana"/>
              <a:cs typeface="Verdana"/>
            </a:endParaRPr>
          </a:p>
        </p:txBody>
      </p:sp>
      <p:sp>
        <p:nvSpPr>
          <p:cNvPr id="15" name="object 14">
            <a:extLst>
              <a:ext uri="{FF2B5EF4-FFF2-40B4-BE49-F238E27FC236}">
                <a16:creationId xmlns:a16="http://schemas.microsoft.com/office/drawing/2014/main" id="{B9B8E5D6-B73F-7524-C318-4C7DACDCEA58}"/>
              </a:ext>
            </a:extLst>
          </p:cNvPr>
          <p:cNvSpPr/>
          <p:nvPr/>
        </p:nvSpPr>
        <p:spPr>
          <a:xfrm>
            <a:off x="8980931" y="2817876"/>
            <a:ext cx="1213485" cy="609600"/>
          </a:xfrm>
          <a:custGeom>
            <a:avLst/>
            <a:gdLst/>
            <a:ahLst/>
            <a:cxnLst/>
            <a:rect l="l" t="t" r="r" b="b"/>
            <a:pathLst>
              <a:path w="1213484" h="609600">
                <a:moveTo>
                  <a:pt x="1213103" y="0"/>
                </a:moveTo>
                <a:lnTo>
                  <a:pt x="0" y="0"/>
                </a:lnTo>
                <a:lnTo>
                  <a:pt x="0" y="609600"/>
                </a:lnTo>
                <a:lnTo>
                  <a:pt x="1213103" y="609600"/>
                </a:lnTo>
                <a:lnTo>
                  <a:pt x="1213103" y="0"/>
                </a:lnTo>
                <a:close/>
              </a:path>
            </a:pathLst>
          </a:custGeom>
          <a:solidFill>
            <a:srgbClr val="E1DF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5">
            <a:extLst>
              <a:ext uri="{FF2B5EF4-FFF2-40B4-BE49-F238E27FC236}">
                <a16:creationId xmlns:a16="http://schemas.microsoft.com/office/drawing/2014/main" id="{FB5445F1-9811-A380-2902-F2E11DE256A8}"/>
              </a:ext>
            </a:extLst>
          </p:cNvPr>
          <p:cNvSpPr txBox="1"/>
          <p:nvPr/>
        </p:nvSpPr>
        <p:spPr>
          <a:xfrm>
            <a:off x="8979407" y="2816351"/>
            <a:ext cx="1213485" cy="609600"/>
          </a:xfrm>
          <a:prstGeom prst="rect">
            <a:avLst/>
          </a:prstGeom>
          <a:ln w="18288">
            <a:solidFill>
              <a:srgbClr val="45ACF8"/>
            </a:solidFill>
          </a:ln>
        </p:spPr>
        <p:txBody>
          <a:bodyPr vert="horz" wrap="square" lIns="0" tIns="97155" rIns="0" bIns="0" rtlCol="0">
            <a:spAutoFit/>
          </a:bodyPr>
          <a:lstStyle/>
          <a:p>
            <a:pPr marL="357505" marR="302260" indent="-55244">
              <a:lnSpc>
                <a:spcPct val="107300"/>
              </a:lnSpc>
              <a:spcBef>
                <a:spcPts val="765"/>
              </a:spcBef>
            </a:pPr>
            <a:r>
              <a:rPr sz="1100" spc="10" dirty="0">
                <a:latin typeface="Verdana"/>
                <a:cs typeface="Verdana"/>
              </a:rPr>
              <a:t>H</a:t>
            </a:r>
            <a:r>
              <a:rPr sz="1100" spc="5" dirty="0">
                <a:latin typeface="Verdana"/>
                <a:cs typeface="Verdana"/>
              </a:rPr>
              <a:t>a</a:t>
            </a:r>
            <a:r>
              <a:rPr sz="1100" spc="-30" dirty="0">
                <a:latin typeface="Verdana"/>
                <a:cs typeface="Verdana"/>
              </a:rPr>
              <a:t>n</a:t>
            </a:r>
            <a:r>
              <a:rPr sz="1100" spc="-20" dirty="0">
                <a:latin typeface="Verdana"/>
                <a:cs typeface="Verdana"/>
              </a:rPr>
              <a:t>d</a:t>
            </a:r>
            <a:r>
              <a:rPr sz="1100" spc="-40" dirty="0">
                <a:latin typeface="Verdana"/>
                <a:cs typeface="Verdana"/>
              </a:rPr>
              <a:t>l</a:t>
            </a:r>
            <a:r>
              <a:rPr sz="1100" spc="-90" dirty="0">
                <a:latin typeface="Verdana"/>
                <a:cs typeface="Verdana"/>
              </a:rPr>
              <a:t>i</a:t>
            </a:r>
            <a:r>
              <a:rPr sz="1100" dirty="0">
                <a:latin typeface="Verdana"/>
                <a:cs typeface="Verdana"/>
              </a:rPr>
              <a:t>ng  </a:t>
            </a:r>
            <a:r>
              <a:rPr sz="1100" spc="-50" dirty="0">
                <a:latin typeface="Verdana"/>
                <a:cs typeface="Verdana"/>
              </a:rPr>
              <a:t>Outliers</a:t>
            </a:r>
            <a:endParaRPr sz="1100">
              <a:latin typeface="Verdana"/>
              <a:cs typeface="Verdana"/>
            </a:endParaRPr>
          </a:p>
        </p:txBody>
      </p:sp>
      <p:sp>
        <p:nvSpPr>
          <p:cNvPr id="17" name="object 16">
            <a:extLst>
              <a:ext uri="{FF2B5EF4-FFF2-40B4-BE49-F238E27FC236}">
                <a16:creationId xmlns:a16="http://schemas.microsoft.com/office/drawing/2014/main" id="{869B2DDF-8ECC-6093-E61F-52D945DB5CA5}"/>
              </a:ext>
            </a:extLst>
          </p:cNvPr>
          <p:cNvSpPr txBox="1"/>
          <p:nvPr/>
        </p:nvSpPr>
        <p:spPr>
          <a:xfrm>
            <a:off x="3541776" y="2819400"/>
            <a:ext cx="1566545" cy="609600"/>
          </a:xfrm>
          <a:prstGeom prst="rect">
            <a:avLst/>
          </a:prstGeom>
          <a:solidFill>
            <a:srgbClr val="A1AD00"/>
          </a:solidFill>
          <a:ln w="18288">
            <a:solidFill>
              <a:srgbClr val="45ACF8"/>
            </a:solidFill>
          </a:ln>
        </p:spPr>
        <p:txBody>
          <a:bodyPr vert="horz" wrap="square" lIns="0" tIns="98425" rIns="0" bIns="0" rtlCol="0">
            <a:spAutoFit/>
          </a:bodyPr>
          <a:lstStyle/>
          <a:p>
            <a:pPr marL="172085" marR="95885" indent="-80010">
              <a:lnSpc>
                <a:spcPct val="107300"/>
              </a:lnSpc>
              <a:spcBef>
                <a:spcPts val="775"/>
              </a:spcBef>
            </a:pPr>
            <a:r>
              <a:rPr sz="1100" spc="-225" dirty="0">
                <a:latin typeface="Verdana"/>
                <a:cs typeface="Verdana"/>
              </a:rPr>
              <a:t>I</a:t>
            </a:r>
            <a:r>
              <a:rPr sz="1100" spc="-40" dirty="0">
                <a:latin typeface="Verdana"/>
                <a:cs typeface="Verdana"/>
              </a:rPr>
              <a:t>m</a:t>
            </a:r>
            <a:r>
              <a:rPr sz="1100" spc="-20" dirty="0">
                <a:latin typeface="Verdana"/>
                <a:cs typeface="Verdana"/>
              </a:rPr>
              <a:t>p</a:t>
            </a:r>
            <a:r>
              <a:rPr sz="1100" spc="-25" dirty="0">
                <a:latin typeface="Verdana"/>
                <a:cs typeface="Verdana"/>
              </a:rPr>
              <a:t>o</a:t>
            </a:r>
            <a:r>
              <a:rPr sz="1100" spc="5" dirty="0">
                <a:latin typeface="Verdana"/>
                <a:cs typeface="Verdana"/>
              </a:rPr>
              <a:t>r</a:t>
            </a:r>
            <a:r>
              <a:rPr sz="1100" spc="-75" dirty="0">
                <a:latin typeface="Verdana"/>
                <a:cs typeface="Verdana"/>
              </a:rPr>
              <a:t>t</a:t>
            </a:r>
            <a:r>
              <a:rPr sz="1100" spc="-90" dirty="0">
                <a:latin typeface="Verdana"/>
                <a:cs typeface="Verdana"/>
              </a:rPr>
              <a:t>i</a:t>
            </a:r>
            <a:r>
              <a:rPr sz="1100" spc="20" dirty="0">
                <a:latin typeface="Verdana"/>
                <a:cs typeface="Verdana"/>
              </a:rPr>
              <a:t>n</a:t>
            </a:r>
            <a:r>
              <a:rPr sz="1100" dirty="0">
                <a:latin typeface="Verdana"/>
                <a:cs typeface="Verdana"/>
              </a:rPr>
              <a:t>g</a:t>
            </a:r>
            <a:r>
              <a:rPr sz="1100" spc="-70" dirty="0">
                <a:latin typeface="Verdana"/>
                <a:cs typeface="Verdana"/>
              </a:rPr>
              <a:t> </a:t>
            </a:r>
            <a:r>
              <a:rPr sz="1100" spc="-90" dirty="0">
                <a:latin typeface="Verdana"/>
                <a:cs typeface="Verdana"/>
              </a:rPr>
              <a:t>Li</a:t>
            </a:r>
            <a:r>
              <a:rPr sz="1100" spc="-40" dirty="0">
                <a:latin typeface="Verdana"/>
                <a:cs typeface="Verdana"/>
              </a:rPr>
              <a:t>b</a:t>
            </a:r>
            <a:r>
              <a:rPr sz="1100" spc="-20" dirty="0">
                <a:latin typeface="Verdana"/>
                <a:cs typeface="Verdana"/>
              </a:rPr>
              <a:t>r</a:t>
            </a:r>
            <a:r>
              <a:rPr sz="1100" spc="-15" dirty="0">
                <a:latin typeface="Verdana"/>
                <a:cs typeface="Verdana"/>
              </a:rPr>
              <a:t>a</a:t>
            </a:r>
            <a:r>
              <a:rPr sz="1100" spc="-20" dirty="0">
                <a:latin typeface="Verdana"/>
                <a:cs typeface="Verdana"/>
              </a:rPr>
              <a:t>r</a:t>
            </a:r>
            <a:r>
              <a:rPr sz="1100" spc="-114" dirty="0">
                <a:latin typeface="Verdana"/>
                <a:cs typeface="Verdana"/>
              </a:rPr>
              <a:t>i</a:t>
            </a:r>
            <a:r>
              <a:rPr sz="1100" spc="-60" dirty="0">
                <a:latin typeface="Verdana"/>
                <a:cs typeface="Verdana"/>
              </a:rPr>
              <a:t>e</a:t>
            </a:r>
            <a:r>
              <a:rPr sz="1100" dirty="0">
                <a:latin typeface="Verdana"/>
                <a:cs typeface="Verdana"/>
              </a:rPr>
              <a:t>s</a:t>
            </a:r>
            <a:r>
              <a:rPr sz="1100" spc="-220" dirty="0">
                <a:latin typeface="Verdana"/>
                <a:cs typeface="Verdana"/>
              </a:rPr>
              <a:t> </a:t>
            </a:r>
            <a:r>
              <a:rPr sz="1100" spc="-85" dirty="0">
                <a:latin typeface="Verdana"/>
                <a:cs typeface="Verdana"/>
              </a:rPr>
              <a:t>i</a:t>
            </a:r>
            <a:r>
              <a:rPr sz="1100" dirty="0">
                <a:latin typeface="Verdana"/>
                <a:cs typeface="Verdana"/>
              </a:rPr>
              <a:t>n  </a:t>
            </a:r>
            <a:r>
              <a:rPr sz="1100" spc="25" dirty="0">
                <a:latin typeface="Verdana"/>
                <a:cs typeface="Verdana"/>
              </a:rPr>
              <a:t>J</a:t>
            </a:r>
            <a:r>
              <a:rPr sz="1100" spc="20" dirty="0">
                <a:latin typeface="Verdana"/>
                <a:cs typeface="Verdana"/>
              </a:rPr>
              <a:t>u</a:t>
            </a:r>
            <a:r>
              <a:rPr sz="1100" spc="30" dirty="0">
                <a:latin typeface="Verdana"/>
                <a:cs typeface="Verdana"/>
              </a:rPr>
              <a:t>p</a:t>
            </a:r>
            <a:r>
              <a:rPr sz="1100" spc="-80" dirty="0">
                <a:latin typeface="Verdana"/>
                <a:cs typeface="Verdana"/>
              </a:rPr>
              <a:t>y</a:t>
            </a:r>
            <a:r>
              <a:rPr sz="1100" spc="-55" dirty="0">
                <a:latin typeface="Verdana"/>
                <a:cs typeface="Verdana"/>
              </a:rPr>
              <a:t>t</a:t>
            </a:r>
            <a:r>
              <a:rPr sz="1100" spc="-60" dirty="0">
                <a:latin typeface="Verdana"/>
                <a:cs typeface="Verdana"/>
              </a:rPr>
              <a:t>e</a:t>
            </a:r>
            <a:r>
              <a:rPr sz="1100" dirty="0">
                <a:latin typeface="Verdana"/>
                <a:cs typeface="Verdana"/>
              </a:rPr>
              <a:t>r</a:t>
            </a:r>
            <a:r>
              <a:rPr sz="1100" spc="-165" dirty="0">
                <a:latin typeface="Verdana"/>
                <a:cs typeface="Verdana"/>
              </a:rPr>
              <a:t> </a:t>
            </a:r>
            <a:r>
              <a:rPr sz="1100" spc="10" dirty="0">
                <a:latin typeface="Verdana"/>
                <a:cs typeface="Verdana"/>
              </a:rPr>
              <a:t>N</a:t>
            </a:r>
            <a:r>
              <a:rPr sz="1100" spc="25" dirty="0">
                <a:latin typeface="Verdana"/>
                <a:cs typeface="Verdana"/>
              </a:rPr>
              <a:t>o</a:t>
            </a:r>
            <a:r>
              <a:rPr sz="1100" dirty="0">
                <a:latin typeface="Verdana"/>
                <a:cs typeface="Verdana"/>
              </a:rPr>
              <a:t>t</a:t>
            </a:r>
            <a:r>
              <a:rPr sz="1100" spc="-15" dirty="0">
                <a:latin typeface="Verdana"/>
                <a:cs typeface="Verdana"/>
              </a:rPr>
              <a:t>e</a:t>
            </a:r>
            <a:r>
              <a:rPr sz="1100" spc="5" dirty="0">
                <a:latin typeface="Verdana"/>
                <a:cs typeface="Verdana"/>
              </a:rPr>
              <a:t>b</a:t>
            </a:r>
            <a:r>
              <a:rPr sz="1100" dirty="0">
                <a:latin typeface="Verdana"/>
                <a:cs typeface="Verdana"/>
              </a:rPr>
              <a:t>ook</a:t>
            </a:r>
            <a:endParaRPr sz="1100">
              <a:latin typeface="Verdana"/>
              <a:cs typeface="Verdana"/>
            </a:endParaRPr>
          </a:p>
        </p:txBody>
      </p:sp>
      <p:sp>
        <p:nvSpPr>
          <p:cNvPr id="18" name="object 17">
            <a:extLst>
              <a:ext uri="{FF2B5EF4-FFF2-40B4-BE49-F238E27FC236}">
                <a16:creationId xmlns:a16="http://schemas.microsoft.com/office/drawing/2014/main" id="{7AD85B95-758E-E0C7-770F-6589E49F7FC2}"/>
              </a:ext>
            </a:extLst>
          </p:cNvPr>
          <p:cNvSpPr txBox="1"/>
          <p:nvPr/>
        </p:nvSpPr>
        <p:spPr>
          <a:xfrm>
            <a:off x="5532120" y="2819400"/>
            <a:ext cx="1213485" cy="609600"/>
          </a:xfrm>
          <a:prstGeom prst="rect">
            <a:avLst/>
          </a:prstGeom>
          <a:solidFill>
            <a:srgbClr val="F8DFD6"/>
          </a:solidFill>
          <a:ln w="18288">
            <a:solidFill>
              <a:srgbClr val="45ACF8"/>
            </a:solidFill>
          </a:ln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endParaRPr sz="1500">
              <a:latin typeface="Times New Roman"/>
              <a:cs typeface="Times New Roman"/>
            </a:endParaRPr>
          </a:p>
          <a:p>
            <a:pPr marL="146050">
              <a:lnSpc>
                <a:spcPct val="100000"/>
              </a:lnSpc>
            </a:pPr>
            <a:r>
              <a:rPr sz="1100" spc="-90" dirty="0">
                <a:latin typeface="Verdana"/>
                <a:cs typeface="Verdana"/>
              </a:rPr>
              <a:t>L</a:t>
            </a:r>
            <a:r>
              <a:rPr sz="1100" spc="70" dirty="0">
                <a:latin typeface="Verdana"/>
                <a:cs typeface="Verdana"/>
              </a:rPr>
              <a:t>o</a:t>
            </a:r>
            <a:r>
              <a:rPr sz="1100" spc="75" dirty="0">
                <a:latin typeface="Verdana"/>
                <a:cs typeface="Verdana"/>
              </a:rPr>
              <a:t>a</a:t>
            </a:r>
            <a:r>
              <a:rPr sz="1100" dirty="0">
                <a:latin typeface="Verdana"/>
                <a:cs typeface="Verdana"/>
              </a:rPr>
              <a:t>d</a:t>
            </a:r>
            <a:r>
              <a:rPr sz="1100" spc="-65" dirty="0">
                <a:latin typeface="Verdana"/>
                <a:cs typeface="Verdana"/>
              </a:rPr>
              <a:t> </a:t>
            </a:r>
            <a:r>
              <a:rPr sz="1100" spc="-60" dirty="0">
                <a:latin typeface="Verdana"/>
                <a:cs typeface="Verdana"/>
              </a:rPr>
              <a:t>D</a:t>
            </a:r>
            <a:r>
              <a:rPr sz="1100" spc="5" dirty="0">
                <a:latin typeface="Verdana"/>
                <a:cs typeface="Verdana"/>
              </a:rPr>
              <a:t>a</a:t>
            </a:r>
            <a:r>
              <a:rPr sz="1100" dirty="0">
                <a:latin typeface="Verdana"/>
                <a:cs typeface="Verdana"/>
              </a:rPr>
              <a:t>t</a:t>
            </a:r>
            <a:r>
              <a:rPr sz="1100" spc="5" dirty="0">
                <a:latin typeface="Verdana"/>
                <a:cs typeface="Verdana"/>
              </a:rPr>
              <a:t>a</a:t>
            </a:r>
            <a:r>
              <a:rPr sz="1100" dirty="0">
                <a:latin typeface="Verdana"/>
                <a:cs typeface="Verdana"/>
              </a:rPr>
              <a:t>s</a:t>
            </a:r>
            <a:r>
              <a:rPr sz="1100" spc="-10" dirty="0">
                <a:latin typeface="Verdana"/>
                <a:cs typeface="Verdana"/>
              </a:rPr>
              <a:t>et</a:t>
            </a:r>
            <a:endParaRPr sz="1100">
              <a:latin typeface="Verdana"/>
              <a:cs typeface="Verdana"/>
            </a:endParaRPr>
          </a:p>
        </p:txBody>
      </p:sp>
      <p:sp>
        <p:nvSpPr>
          <p:cNvPr id="19" name="object 18">
            <a:extLst>
              <a:ext uri="{FF2B5EF4-FFF2-40B4-BE49-F238E27FC236}">
                <a16:creationId xmlns:a16="http://schemas.microsoft.com/office/drawing/2014/main" id="{87F5BE2A-B279-17AC-51A8-F9B34F516609}"/>
              </a:ext>
            </a:extLst>
          </p:cNvPr>
          <p:cNvSpPr txBox="1"/>
          <p:nvPr/>
        </p:nvSpPr>
        <p:spPr>
          <a:xfrm>
            <a:off x="7242047" y="3980688"/>
            <a:ext cx="1210310" cy="606425"/>
          </a:xfrm>
          <a:prstGeom prst="rect">
            <a:avLst/>
          </a:prstGeom>
          <a:solidFill>
            <a:srgbClr val="FFFF00"/>
          </a:solidFill>
          <a:ln w="18288">
            <a:solidFill>
              <a:srgbClr val="45ACF8"/>
            </a:solidFill>
          </a:ln>
        </p:spPr>
        <p:txBody>
          <a:bodyPr vert="horz" wrap="square" lIns="0" tIns="115570" rIns="0" bIns="0" rtlCol="0">
            <a:spAutoFit/>
          </a:bodyPr>
          <a:lstStyle/>
          <a:p>
            <a:pPr marL="330200" marR="311150" indent="-12700">
              <a:lnSpc>
                <a:spcPct val="107300"/>
              </a:lnSpc>
              <a:spcBef>
                <a:spcPts val="910"/>
              </a:spcBef>
            </a:pPr>
            <a:r>
              <a:rPr sz="1100" spc="-20" dirty="0">
                <a:latin typeface="Verdana"/>
                <a:cs typeface="Verdana"/>
              </a:rPr>
              <a:t>P</a:t>
            </a:r>
            <a:r>
              <a:rPr sz="1100" spc="45" dirty="0">
                <a:latin typeface="Verdana"/>
                <a:cs typeface="Verdana"/>
              </a:rPr>
              <a:t>o</a:t>
            </a:r>
            <a:r>
              <a:rPr sz="1100" spc="5" dirty="0">
                <a:latin typeface="Verdana"/>
                <a:cs typeface="Verdana"/>
              </a:rPr>
              <a:t>w</a:t>
            </a:r>
            <a:r>
              <a:rPr sz="1100" spc="-60" dirty="0">
                <a:latin typeface="Verdana"/>
                <a:cs typeface="Verdana"/>
              </a:rPr>
              <a:t>e</a:t>
            </a:r>
            <a:r>
              <a:rPr sz="1100" dirty="0">
                <a:latin typeface="Verdana"/>
                <a:cs typeface="Verdana"/>
              </a:rPr>
              <a:t>r</a:t>
            </a:r>
            <a:r>
              <a:rPr sz="1100" spc="-140" dirty="0">
                <a:latin typeface="Verdana"/>
                <a:cs typeface="Verdana"/>
              </a:rPr>
              <a:t> </a:t>
            </a:r>
            <a:r>
              <a:rPr sz="1100" spc="-160" dirty="0">
                <a:latin typeface="Verdana"/>
                <a:cs typeface="Verdana"/>
              </a:rPr>
              <a:t>BI  </a:t>
            </a:r>
            <a:r>
              <a:rPr sz="1100" spc="-35" dirty="0">
                <a:latin typeface="Verdana"/>
                <a:cs typeface="Verdana"/>
              </a:rPr>
              <a:t>De</a:t>
            </a:r>
            <a:r>
              <a:rPr sz="1100" spc="-25" dirty="0">
                <a:latin typeface="Verdana"/>
                <a:cs typeface="Verdana"/>
              </a:rPr>
              <a:t>s</a:t>
            </a:r>
            <a:r>
              <a:rPr sz="1100" spc="-30" dirty="0">
                <a:latin typeface="Verdana"/>
                <a:cs typeface="Verdana"/>
              </a:rPr>
              <a:t>k</a:t>
            </a:r>
            <a:r>
              <a:rPr sz="1100" spc="-25" dirty="0">
                <a:latin typeface="Verdana"/>
                <a:cs typeface="Verdana"/>
              </a:rPr>
              <a:t>t</a:t>
            </a:r>
            <a:r>
              <a:rPr sz="1100" spc="-20" dirty="0">
                <a:latin typeface="Verdana"/>
                <a:cs typeface="Verdana"/>
              </a:rPr>
              <a:t>o</a:t>
            </a:r>
            <a:r>
              <a:rPr sz="1100" dirty="0">
                <a:latin typeface="Verdana"/>
                <a:cs typeface="Verdana"/>
              </a:rPr>
              <a:t>p</a:t>
            </a:r>
            <a:endParaRPr sz="1100">
              <a:latin typeface="Verdana"/>
              <a:cs typeface="Verdana"/>
            </a:endParaRPr>
          </a:p>
        </p:txBody>
      </p:sp>
      <p:sp>
        <p:nvSpPr>
          <p:cNvPr id="20" name="object 19">
            <a:extLst>
              <a:ext uri="{FF2B5EF4-FFF2-40B4-BE49-F238E27FC236}">
                <a16:creationId xmlns:a16="http://schemas.microsoft.com/office/drawing/2014/main" id="{79A7F1A3-B2B5-02F7-0EC4-BD95B9EB84E8}"/>
              </a:ext>
            </a:extLst>
          </p:cNvPr>
          <p:cNvSpPr txBox="1"/>
          <p:nvPr/>
        </p:nvSpPr>
        <p:spPr>
          <a:xfrm>
            <a:off x="5532120" y="4008120"/>
            <a:ext cx="1213485" cy="563880"/>
          </a:xfrm>
          <a:prstGeom prst="rect">
            <a:avLst/>
          </a:prstGeom>
          <a:solidFill>
            <a:srgbClr val="D33BD0"/>
          </a:solidFill>
          <a:ln w="18288">
            <a:solidFill>
              <a:srgbClr val="45ACF8"/>
            </a:solidFill>
          </a:ln>
        </p:spPr>
        <p:txBody>
          <a:bodyPr vert="horz" wrap="square" lIns="0" tIns="698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5"/>
              </a:spcBef>
            </a:pPr>
            <a:endParaRPr sz="1300">
              <a:latin typeface="Times New Roman"/>
              <a:cs typeface="Times New Roman"/>
            </a:endParaRPr>
          </a:p>
          <a:p>
            <a:pPr marL="363855">
              <a:lnSpc>
                <a:spcPct val="100000"/>
              </a:lnSpc>
            </a:pPr>
            <a:r>
              <a:rPr sz="1100" spc="-70" dirty="0">
                <a:latin typeface="Verdana"/>
                <a:cs typeface="Verdana"/>
              </a:rPr>
              <a:t>Insights</a:t>
            </a:r>
            <a:endParaRPr sz="1100">
              <a:latin typeface="Verdana"/>
              <a:cs typeface="Verdana"/>
            </a:endParaRPr>
          </a:p>
        </p:txBody>
      </p:sp>
      <p:grpSp>
        <p:nvGrpSpPr>
          <p:cNvPr id="21" name="object 20">
            <a:extLst>
              <a:ext uri="{FF2B5EF4-FFF2-40B4-BE49-F238E27FC236}">
                <a16:creationId xmlns:a16="http://schemas.microsoft.com/office/drawing/2014/main" id="{F076F921-F6A5-B32B-92B7-B3AD7A83FF29}"/>
              </a:ext>
            </a:extLst>
          </p:cNvPr>
          <p:cNvGrpSpPr/>
          <p:nvPr/>
        </p:nvGrpSpPr>
        <p:grpSpPr>
          <a:xfrm>
            <a:off x="3145535" y="3112007"/>
            <a:ext cx="316865" cy="97155"/>
            <a:chOff x="3145535" y="3112007"/>
            <a:chExt cx="316865" cy="97155"/>
          </a:xfrm>
        </p:grpSpPr>
        <p:sp>
          <p:nvSpPr>
            <p:cNvPr id="22" name="object 21">
              <a:extLst>
                <a:ext uri="{FF2B5EF4-FFF2-40B4-BE49-F238E27FC236}">
                  <a16:creationId xmlns:a16="http://schemas.microsoft.com/office/drawing/2014/main" id="{20366AFA-67EE-34D5-F871-8A214AF004F4}"/>
                </a:ext>
              </a:extLst>
            </p:cNvPr>
            <p:cNvSpPr/>
            <p:nvPr/>
          </p:nvSpPr>
          <p:spPr>
            <a:xfrm>
              <a:off x="3154679" y="3121151"/>
              <a:ext cx="298450" cy="78740"/>
            </a:xfrm>
            <a:custGeom>
              <a:avLst/>
              <a:gdLst/>
              <a:ahLst/>
              <a:cxnLst/>
              <a:rect l="l" t="t" r="r" b="b"/>
              <a:pathLst>
                <a:path w="298450" h="78739">
                  <a:moveTo>
                    <a:pt x="257936" y="0"/>
                  </a:moveTo>
                  <a:lnTo>
                    <a:pt x="257936" y="19685"/>
                  </a:lnTo>
                  <a:lnTo>
                    <a:pt x="0" y="19685"/>
                  </a:lnTo>
                  <a:lnTo>
                    <a:pt x="0" y="59055"/>
                  </a:lnTo>
                  <a:lnTo>
                    <a:pt x="257936" y="59055"/>
                  </a:lnTo>
                  <a:lnTo>
                    <a:pt x="257936" y="78739"/>
                  </a:lnTo>
                  <a:lnTo>
                    <a:pt x="298322" y="39370"/>
                  </a:lnTo>
                  <a:lnTo>
                    <a:pt x="257936" y="0"/>
                  </a:lnTo>
                  <a:close/>
                </a:path>
              </a:pathLst>
            </a:custGeom>
            <a:solidFill>
              <a:srgbClr val="B311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2">
              <a:extLst>
                <a:ext uri="{FF2B5EF4-FFF2-40B4-BE49-F238E27FC236}">
                  <a16:creationId xmlns:a16="http://schemas.microsoft.com/office/drawing/2014/main" id="{9BBE8FDF-252E-637F-4ED7-CABAE4AED45C}"/>
                </a:ext>
              </a:extLst>
            </p:cNvPr>
            <p:cNvSpPr/>
            <p:nvPr/>
          </p:nvSpPr>
          <p:spPr>
            <a:xfrm>
              <a:off x="3154679" y="3121151"/>
              <a:ext cx="298450" cy="78740"/>
            </a:xfrm>
            <a:custGeom>
              <a:avLst/>
              <a:gdLst/>
              <a:ahLst/>
              <a:cxnLst/>
              <a:rect l="l" t="t" r="r" b="b"/>
              <a:pathLst>
                <a:path w="298450" h="78739">
                  <a:moveTo>
                    <a:pt x="257936" y="0"/>
                  </a:moveTo>
                  <a:lnTo>
                    <a:pt x="257936" y="19685"/>
                  </a:lnTo>
                  <a:lnTo>
                    <a:pt x="0" y="19685"/>
                  </a:lnTo>
                  <a:lnTo>
                    <a:pt x="0" y="59055"/>
                  </a:lnTo>
                  <a:lnTo>
                    <a:pt x="257936" y="59055"/>
                  </a:lnTo>
                  <a:lnTo>
                    <a:pt x="257936" y="78739"/>
                  </a:lnTo>
                  <a:lnTo>
                    <a:pt x="298322" y="39370"/>
                  </a:lnTo>
                  <a:lnTo>
                    <a:pt x="257936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3">
              <a:extLst>
                <a:ext uri="{FF2B5EF4-FFF2-40B4-BE49-F238E27FC236}">
                  <a16:creationId xmlns:a16="http://schemas.microsoft.com/office/drawing/2014/main" id="{C957E5B7-DEB1-9F90-9E7E-CAB46ED82DE2}"/>
                </a:ext>
              </a:extLst>
            </p:cNvPr>
            <p:cNvSpPr/>
            <p:nvPr/>
          </p:nvSpPr>
          <p:spPr>
            <a:xfrm>
              <a:off x="3154679" y="3121151"/>
              <a:ext cx="298450" cy="78740"/>
            </a:xfrm>
            <a:custGeom>
              <a:avLst/>
              <a:gdLst/>
              <a:ahLst/>
              <a:cxnLst/>
              <a:rect l="l" t="t" r="r" b="b"/>
              <a:pathLst>
                <a:path w="298450" h="78739">
                  <a:moveTo>
                    <a:pt x="0" y="19685"/>
                  </a:moveTo>
                  <a:lnTo>
                    <a:pt x="257936" y="19685"/>
                  </a:lnTo>
                  <a:lnTo>
                    <a:pt x="257936" y="0"/>
                  </a:lnTo>
                  <a:lnTo>
                    <a:pt x="298322" y="39370"/>
                  </a:lnTo>
                  <a:lnTo>
                    <a:pt x="257936" y="78739"/>
                  </a:lnTo>
                  <a:lnTo>
                    <a:pt x="257936" y="59055"/>
                  </a:lnTo>
                  <a:lnTo>
                    <a:pt x="0" y="59055"/>
                  </a:lnTo>
                  <a:lnTo>
                    <a:pt x="0" y="19685"/>
                  </a:lnTo>
                  <a:close/>
                </a:path>
              </a:pathLst>
            </a:custGeom>
            <a:ln w="18288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49" name="object 24">
            <a:extLst>
              <a:ext uri="{FF2B5EF4-FFF2-40B4-BE49-F238E27FC236}">
                <a16:creationId xmlns:a16="http://schemas.microsoft.com/office/drawing/2014/main" id="{7135BDEB-6000-4C80-BC61-B212717005DA}"/>
              </a:ext>
            </a:extLst>
          </p:cNvPr>
          <p:cNvGrpSpPr/>
          <p:nvPr/>
        </p:nvGrpSpPr>
        <p:grpSpPr>
          <a:xfrm>
            <a:off x="5135879" y="3090672"/>
            <a:ext cx="316865" cy="100330"/>
            <a:chOff x="5135879" y="3090672"/>
            <a:chExt cx="316865" cy="100330"/>
          </a:xfrm>
        </p:grpSpPr>
        <p:sp>
          <p:nvSpPr>
            <p:cNvPr id="50" name="object 25">
              <a:extLst>
                <a:ext uri="{FF2B5EF4-FFF2-40B4-BE49-F238E27FC236}">
                  <a16:creationId xmlns:a16="http://schemas.microsoft.com/office/drawing/2014/main" id="{52445807-5584-3EA5-F80D-AC041A7E605C}"/>
                </a:ext>
              </a:extLst>
            </p:cNvPr>
            <p:cNvSpPr/>
            <p:nvPr/>
          </p:nvSpPr>
          <p:spPr>
            <a:xfrm>
              <a:off x="5145023" y="3099816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257937" y="0"/>
                  </a:moveTo>
                  <a:lnTo>
                    <a:pt x="257937" y="20447"/>
                  </a:lnTo>
                  <a:lnTo>
                    <a:pt x="0" y="20447"/>
                  </a:lnTo>
                  <a:lnTo>
                    <a:pt x="0" y="61341"/>
                  </a:lnTo>
                  <a:lnTo>
                    <a:pt x="257937" y="61341"/>
                  </a:lnTo>
                  <a:lnTo>
                    <a:pt x="257937" y="81787"/>
                  </a:lnTo>
                  <a:lnTo>
                    <a:pt x="298323" y="40894"/>
                  </a:lnTo>
                  <a:lnTo>
                    <a:pt x="257937" y="0"/>
                  </a:lnTo>
                  <a:close/>
                </a:path>
              </a:pathLst>
            </a:custGeom>
            <a:solidFill>
              <a:srgbClr val="B311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26">
              <a:extLst>
                <a:ext uri="{FF2B5EF4-FFF2-40B4-BE49-F238E27FC236}">
                  <a16:creationId xmlns:a16="http://schemas.microsoft.com/office/drawing/2014/main" id="{02D290CF-BBC4-0A14-030D-4241593C5E0B}"/>
                </a:ext>
              </a:extLst>
            </p:cNvPr>
            <p:cNvSpPr/>
            <p:nvPr/>
          </p:nvSpPr>
          <p:spPr>
            <a:xfrm>
              <a:off x="5145023" y="3099816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257937" y="0"/>
                  </a:moveTo>
                  <a:lnTo>
                    <a:pt x="257937" y="20447"/>
                  </a:lnTo>
                  <a:lnTo>
                    <a:pt x="0" y="20447"/>
                  </a:lnTo>
                  <a:lnTo>
                    <a:pt x="0" y="61341"/>
                  </a:lnTo>
                  <a:lnTo>
                    <a:pt x="257937" y="61341"/>
                  </a:lnTo>
                  <a:lnTo>
                    <a:pt x="257937" y="81787"/>
                  </a:lnTo>
                  <a:lnTo>
                    <a:pt x="298323" y="40894"/>
                  </a:lnTo>
                  <a:lnTo>
                    <a:pt x="257937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27">
              <a:extLst>
                <a:ext uri="{FF2B5EF4-FFF2-40B4-BE49-F238E27FC236}">
                  <a16:creationId xmlns:a16="http://schemas.microsoft.com/office/drawing/2014/main" id="{F0F926AD-8708-3D0B-EC71-676737B6436D}"/>
                </a:ext>
              </a:extLst>
            </p:cNvPr>
            <p:cNvSpPr/>
            <p:nvPr/>
          </p:nvSpPr>
          <p:spPr>
            <a:xfrm>
              <a:off x="5145023" y="3099816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0" y="20447"/>
                  </a:moveTo>
                  <a:lnTo>
                    <a:pt x="257937" y="20447"/>
                  </a:lnTo>
                  <a:lnTo>
                    <a:pt x="257937" y="0"/>
                  </a:lnTo>
                  <a:lnTo>
                    <a:pt x="298323" y="40894"/>
                  </a:lnTo>
                  <a:lnTo>
                    <a:pt x="257937" y="81787"/>
                  </a:lnTo>
                  <a:lnTo>
                    <a:pt x="257937" y="61341"/>
                  </a:lnTo>
                  <a:lnTo>
                    <a:pt x="0" y="61341"/>
                  </a:lnTo>
                  <a:lnTo>
                    <a:pt x="0" y="20447"/>
                  </a:lnTo>
                  <a:close/>
                </a:path>
              </a:pathLst>
            </a:custGeom>
            <a:ln w="18288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3" name="object 28">
            <a:extLst>
              <a:ext uri="{FF2B5EF4-FFF2-40B4-BE49-F238E27FC236}">
                <a16:creationId xmlns:a16="http://schemas.microsoft.com/office/drawing/2014/main" id="{7078185D-C04F-0364-01E4-1E3789D224DF}"/>
              </a:ext>
            </a:extLst>
          </p:cNvPr>
          <p:cNvGrpSpPr/>
          <p:nvPr/>
        </p:nvGrpSpPr>
        <p:grpSpPr>
          <a:xfrm>
            <a:off x="6797040" y="3087623"/>
            <a:ext cx="316865" cy="100330"/>
            <a:chOff x="6797040" y="3087623"/>
            <a:chExt cx="316865" cy="100330"/>
          </a:xfrm>
        </p:grpSpPr>
        <p:sp>
          <p:nvSpPr>
            <p:cNvPr id="54" name="object 29">
              <a:extLst>
                <a:ext uri="{FF2B5EF4-FFF2-40B4-BE49-F238E27FC236}">
                  <a16:creationId xmlns:a16="http://schemas.microsoft.com/office/drawing/2014/main" id="{C21C80EF-F4F5-76E0-52B8-FE8FD1AC58C7}"/>
                </a:ext>
              </a:extLst>
            </p:cNvPr>
            <p:cNvSpPr/>
            <p:nvPr/>
          </p:nvSpPr>
          <p:spPr>
            <a:xfrm>
              <a:off x="6806184" y="3096767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257937" y="0"/>
                  </a:moveTo>
                  <a:lnTo>
                    <a:pt x="257937" y="20447"/>
                  </a:lnTo>
                  <a:lnTo>
                    <a:pt x="0" y="20447"/>
                  </a:lnTo>
                  <a:lnTo>
                    <a:pt x="0" y="61341"/>
                  </a:lnTo>
                  <a:lnTo>
                    <a:pt x="257937" y="61341"/>
                  </a:lnTo>
                  <a:lnTo>
                    <a:pt x="257937" y="81787"/>
                  </a:lnTo>
                  <a:lnTo>
                    <a:pt x="298323" y="40894"/>
                  </a:lnTo>
                  <a:lnTo>
                    <a:pt x="257937" y="0"/>
                  </a:lnTo>
                  <a:close/>
                </a:path>
              </a:pathLst>
            </a:custGeom>
            <a:solidFill>
              <a:srgbClr val="B311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30">
              <a:extLst>
                <a:ext uri="{FF2B5EF4-FFF2-40B4-BE49-F238E27FC236}">
                  <a16:creationId xmlns:a16="http://schemas.microsoft.com/office/drawing/2014/main" id="{7C2D90F5-A9D7-76A5-477F-4BD3DDDB0124}"/>
                </a:ext>
              </a:extLst>
            </p:cNvPr>
            <p:cNvSpPr/>
            <p:nvPr/>
          </p:nvSpPr>
          <p:spPr>
            <a:xfrm>
              <a:off x="6806184" y="3096767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257937" y="0"/>
                  </a:moveTo>
                  <a:lnTo>
                    <a:pt x="257937" y="20447"/>
                  </a:lnTo>
                  <a:lnTo>
                    <a:pt x="0" y="20447"/>
                  </a:lnTo>
                  <a:lnTo>
                    <a:pt x="0" y="61341"/>
                  </a:lnTo>
                  <a:lnTo>
                    <a:pt x="257937" y="61341"/>
                  </a:lnTo>
                  <a:lnTo>
                    <a:pt x="257937" y="81787"/>
                  </a:lnTo>
                  <a:lnTo>
                    <a:pt x="298323" y="40894"/>
                  </a:lnTo>
                  <a:lnTo>
                    <a:pt x="257937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31">
              <a:extLst>
                <a:ext uri="{FF2B5EF4-FFF2-40B4-BE49-F238E27FC236}">
                  <a16:creationId xmlns:a16="http://schemas.microsoft.com/office/drawing/2014/main" id="{586CFCB9-AB3D-3298-2CF0-8023A1DC51CC}"/>
                </a:ext>
              </a:extLst>
            </p:cNvPr>
            <p:cNvSpPr/>
            <p:nvPr/>
          </p:nvSpPr>
          <p:spPr>
            <a:xfrm>
              <a:off x="6806184" y="3096767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0" y="20447"/>
                  </a:moveTo>
                  <a:lnTo>
                    <a:pt x="257937" y="20447"/>
                  </a:lnTo>
                  <a:lnTo>
                    <a:pt x="257937" y="0"/>
                  </a:lnTo>
                  <a:lnTo>
                    <a:pt x="298323" y="40894"/>
                  </a:lnTo>
                  <a:lnTo>
                    <a:pt x="257937" y="81787"/>
                  </a:lnTo>
                  <a:lnTo>
                    <a:pt x="257937" y="61341"/>
                  </a:lnTo>
                  <a:lnTo>
                    <a:pt x="0" y="61341"/>
                  </a:lnTo>
                  <a:lnTo>
                    <a:pt x="0" y="20447"/>
                  </a:lnTo>
                  <a:close/>
                </a:path>
              </a:pathLst>
            </a:custGeom>
            <a:ln w="18288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7" name="object 32">
            <a:extLst>
              <a:ext uri="{FF2B5EF4-FFF2-40B4-BE49-F238E27FC236}">
                <a16:creationId xmlns:a16="http://schemas.microsoft.com/office/drawing/2014/main" id="{A35B0C0F-ED9F-350D-0ECE-7FB1D9761AF0}"/>
              </a:ext>
            </a:extLst>
          </p:cNvPr>
          <p:cNvGrpSpPr/>
          <p:nvPr/>
        </p:nvGrpSpPr>
        <p:grpSpPr>
          <a:xfrm>
            <a:off x="7162800" y="2523744"/>
            <a:ext cx="4748530" cy="667385"/>
            <a:chOff x="7162800" y="2523744"/>
            <a:chExt cx="4748530" cy="667385"/>
          </a:xfrm>
        </p:grpSpPr>
        <p:sp>
          <p:nvSpPr>
            <p:cNvPr id="58" name="object 33">
              <a:extLst>
                <a:ext uri="{FF2B5EF4-FFF2-40B4-BE49-F238E27FC236}">
                  <a16:creationId xmlns:a16="http://schemas.microsoft.com/office/drawing/2014/main" id="{C9B27C25-398D-B153-50AD-E9A4E9B86A61}"/>
                </a:ext>
              </a:extLst>
            </p:cNvPr>
            <p:cNvSpPr/>
            <p:nvPr/>
          </p:nvSpPr>
          <p:spPr>
            <a:xfrm>
              <a:off x="7167372" y="2528316"/>
              <a:ext cx="4739640" cy="381000"/>
            </a:xfrm>
            <a:custGeom>
              <a:avLst/>
              <a:gdLst/>
              <a:ahLst/>
              <a:cxnLst/>
              <a:rect l="l" t="t" r="r" b="b"/>
              <a:pathLst>
                <a:path w="4739640" h="381000">
                  <a:moveTo>
                    <a:pt x="0" y="380746"/>
                  </a:moveTo>
                  <a:lnTo>
                    <a:pt x="2412" y="306705"/>
                  </a:lnTo>
                  <a:lnTo>
                    <a:pt x="9271" y="246125"/>
                  </a:lnTo>
                  <a:lnTo>
                    <a:pt x="19303" y="205359"/>
                  </a:lnTo>
                  <a:lnTo>
                    <a:pt x="31623" y="190373"/>
                  </a:lnTo>
                  <a:lnTo>
                    <a:pt x="2338070" y="190373"/>
                  </a:lnTo>
                  <a:lnTo>
                    <a:pt x="2350388" y="175387"/>
                  </a:lnTo>
                  <a:lnTo>
                    <a:pt x="2360422" y="134620"/>
                  </a:lnTo>
                  <a:lnTo>
                    <a:pt x="2367153" y="74041"/>
                  </a:lnTo>
                  <a:lnTo>
                    <a:pt x="2369693" y="0"/>
                  </a:lnTo>
                  <a:lnTo>
                    <a:pt x="2372232" y="74041"/>
                  </a:lnTo>
                  <a:lnTo>
                    <a:pt x="2378963" y="134620"/>
                  </a:lnTo>
                  <a:lnTo>
                    <a:pt x="2388997" y="175387"/>
                  </a:lnTo>
                  <a:lnTo>
                    <a:pt x="2401316" y="190373"/>
                  </a:lnTo>
                  <a:lnTo>
                    <a:pt x="4707762" y="190373"/>
                  </a:lnTo>
                  <a:lnTo>
                    <a:pt x="4720082" y="205359"/>
                  </a:lnTo>
                  <a:lnTo>
                    <a:pt x="4730114" y="246125"/>
                  </a:lnTo>
                  <a:lnTo>
                    <a:pt x="4736846" y="306705"/>
                  </a:lnTo>
                  <a:lnTo>
                    <a:pt x="4739385" y="380746"/>
                  </a:lnTo>
                </a:path>
              </a:pathLst>
            </a:custGeom>
            <a:ln w="9143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9" name="object 34">
              <a:extLst>
                <a:ext uri="{FF2B5EF4-FFF2-40B4-BE49-F238E27FC236}">
                  <a16:creationId xmlns:a16="http://schemas.microsoft.com/office/drawing/2014/main" id="{8A596C62-6CF7-D34A-EE77-215C62C5FA6E}"/>
                </a:ext>
              </a:extLst>
            </p:cNvPr>
            <p:cNvSpPr/>
            <p:nvPr/>
          </p:nvSpPr>
          <p:spPr>
            <a:xfrm>
              <a:off x="10232135" y="3096768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257937" y="0"/>
                  </a:moveTo>
                  <a:lnTo>
                    <a:pt x="257937" y="20447"/>
                  </a:lnTo>
                  <a:lnTo>
                    <a:pt x="0" y="20447"/>
                  </a:lnTo>
                  <a:lnTo>
                    <a:pt x="0" y="61341"/>
                  </a:lnTo>
                  <a:lnTo>
                    <a:pt x="257937" y="61341"/>
                  </a:lnTo>
                  <a:lnTo>
                    <a:pt x="257937" y="81787"/>
                  </a:lnTo>
                  <a:lnTo>
                    <a:pt x="298323" y="40894"/>
                  </a:lnTo>
                  <a:lnTo>
                    <a:pt x="257937" y="0"/>
                  </a:lnTo>
                  <a:close/>
                </a:path>
              </a:pathLst>
            </a:custGeom>
            <a:solidFill>
              <a:srgbClr val="B311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0" name="object 35">
              <a:extLst>
                <a:ext uri="{FF2B5EF4-FFF2-40B4-BE49-F238E27FC236}">
                  <a16:creationId xmlns:a16="http://schemas.microsoft.com/office/drawing/2014/main" id="{F1723438-A840-7DBD-4152-C34B2A99E7EC}"/>
                </a:ext>
              </a:extLst>
            </p:cNvPr>
            <p:cNvSpPr/>
            <p:nvPr/>
          </p:nvSpPr>
          <p:spPr>
            <a:xfrm>
              <a:off x="10232135" y="3096768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257937" y="0"/>
                  </a:moveTo>
                  <a:lnTo>
                    <a:pt x="257937" y="20447"/>
                  </a:lnTo>
                  <a:lnTo>
                    <a:pt x="0" y="20447"/>
                  </a:lnTo>
                  <a:lnTo>
                    <a:pt x="0" y="61341"/>
                  </a:lnTo>
                  <a:lnTo>
                    <a:pt x="257937" y="61341"/>
                  </a:lnTo>
                  <a:lnTo>
                    <a:pt x="257937" y="81787"/>
                  </a:lnTo>
                  <a:lnTo>
                    <a:pt x="298323" y="40894"/>
                  </a:lnTo>
                  <a:lnTo>
                    <a:pt x="257937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1" name="object 36">
              <a:extLst>
                <a:ext uri="{FF2B5EF4-FFF2-40B4-BE49-F238E27FC236}">
                  <a16:creationId xmlns:a16="http://schemas.microsoft.com/office/drawing/2014/main" id="{3A4A251C-C0A2-A98B-F8AE-304F024616A4}"/>
                </a:ext>
              </a:extLst>
            </p:cNvPr>
            <p:cNvSpPr/>
            <p:nvPr/>
          </p:nvSpPr>
          <p:spPr>
            <a:xfrm>
              <a:off x="10232135" y="3096768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0" y="20447"/>
                  </a:moveTo>
                  <a:lnTo>
                    <a:pt x="257937" y="20447"/>
                  </a:lnTo>
                  <a:lnTo>
                    <a:pt x="257937" y="0"/>
                  </a:lnTo>
                  <a:lnTo>
                    <a:pt x="298323" y="40894"/>
                  </a:lnTo>
                  <a:lnTo>
                    <a:pt x="257937" y="81787"/>
                  </a:lnTo>
                  <a:lnTo>
                    <a:pt x="257937" y="61341"/>
                  </a:lnTo>
                  <a:lnTo>
                    <a:pt x="0" y="61341"/>
                  </a:lnTo>
                  <a:lnTo>
                    <a:pt x="0" y="20447"/>
                  </a:lnTo>
                  <a:close/>
                </a:path>
              </a:pathLst>
            </a:custGeom>
            <a:ln w="18288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2" name="object 37">
              <a:extLst>
                <a:ext uri="{FF2B5EF4-FFF2-40B4-BE49-F238E27FC236}">
                  <a16:creationId xmlns:a16="http://schemas.microsoft.com/office/drawing/2014/main" id="{2DD0750D-0D2E-D4A5-8F8A-9B07759970A8}"/>
                </a:ext>
              </a:extLst>
            </p:cNvPr>
            <p:cNvSpPr/>
            <p:nvPr/>
          </p:nvSpPr>
          <p:spPr>
            <a:xfrm>
              <a:off x="8531352" y="3099816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257937" y="0"/>
                  </a:moveTo>
                  <a:lnTo>
                    <a:pt x="257937" y="20447"/>
                  </a:lnTo>
                  <a:lnTo>
                    <a:pt x="0" y="20447"/>
                  </a:lnTo>
                  <a:lnTo>
                    <a:pt x="0" y="61341"/>
                  </a:lnTo>
                  <a:lnTo>
                    <a:pt x="257937" y="61341"/>
                  </a:lnTo>
                  <a:lnTo>
                    <a:pt x="257937" y="81787"/>
                  </a:lnTo>
                  <a:lnTo>
                    <a:pt x="298323" y="40894"/>
                  </a:lnTo>
                  <a:lnTo>
                    <a:pt x="257937" y="0"/>
                  </a:lnTo>
                  <a:close/>
                </a:path>
              </a:pathLst>
            </a:custGeom>
            <a:solidFill>
              <a:srgbClr val="B311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3" name="object 38">
              <a:extLst>
                <a:ext uri="{FF2B5EF4-FFF2-40B4-BE49-F238E27FC236}">
                  <a16:creationId xmlns:a16="http://schemas.microsoft.com/office/drawing/2014/main" id="{0AC2E7E4-C4D1-E500-F2E1-80C1DCD7BE13}"/>
                </a:ext>
              </a:extLst>
            </p:cNvPr>
            <p:cNvSpPr/>
            <p:nvPr/>
          </p:nvSpPr>
          <p:spPr>
            <a:xfrm>
              <a:off x="8531352" y="3099816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257937" y="0"/>
                  </a:moveTo>
                  <a:lnTo>
                    <a:pt x="257937" y="20447"/>
                  </a:lnTo>
                  <a:lnTo>
                    <a:pt x="0" y="20447"/>
                  </a:lnTo>
                  <a:lnTo>
                    <a:pt x="0" y="61341"/>
                  </a:lnTo>
                  <a:lnTo>
                    <a:pt x="257937" y="61341"/>
                  </a:lnTo>
                  <a:lnTo>
                    <a:pt x="257937" y="81787"/>
                  </a:lnTo>
                  <a:lnTo>
                    <a:pt x="298323" y="40894"/>
                  </a:lnTo>
                  <a:lnTo>
                    <a:pt x="257937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4" name="object 39">
              <a:extLst>
                <a:ext uri="{FF2B5EF4-FFF2-40B4-BE49-F238E27FC236}">
                  <a16:creationId xmlns:a16="http://schemas.microsoft.com/office/drawing/2014/main" id="{E7A538AA-4956-8624-6852-E8F987C5EA2E}"/>
                </a:ext>
              </a:extLst>
            </p:cNvPr>
            <p:cNvSpPr/>
            <p:nvPr/>
          </p:nvSpPr>
          <p:spPr>
            <a:xfrm>
              <a:off x="8531352" y="3099816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0" y="20447"/>
                  </a:moveTo>
                  <a:lnTo>
                    <a:pt x="257937" y="20447"/>
                  </a:lnTo>
                  <a:lnTo>
                    <a:pt x="257937" y="0"/>
                  </a:lnTo>
                  <a:lnTo>
                    <a:pt x="298323" y="40894"/>
                  </a:lnTo>
                  <a:lnTo>
                    <a:pt x="257937" y="81787"/>
                  </a:lnTo>
                  <a:lnTo>
                    <a:pt x="257937" y="61341"/>
                  </a:lnTo>
                  <a:lnTo>
                    <a:pt x="0" y="61341"/>
                  </a:lnTo>
                  <a:lnTo>
                    <a:pt x="0" y="20447"/>
                  </a:lnTo>
                  <a:close/>
                </a:path>
              </a:pathLst>
            </a:custGeom>
            <a:ln w="18288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5" name="object 40">
            <a:extLst>
              <a:ext uri="{FF2B5EF4-FFF2-40B4-BE49-F238E27FC236}">
                <a16:creationId xmlns:a16="http://schemas.microsoft.com/office/drawing/2014/main" id="{49D94BAF-3393-66D8-CFD0-46B120D3AD52}"/>
              </a:ext>
            </a:extLst>
          </p:cNvPr>
          <p:cNvGrpSpPr/>
          <p:nvPr/>
        </p:nvGrpSpPr>
        <p:grpSpPr>
          <a:xfrm>
            <a:off x="8522207" y="4227576"/>
            <a:ext cx="316865" cy="97155"/>
            <a:chOff x="8522207" y="4227576"/>
            <a:chExt cx="316865" cy="97155"/>
          </a:xfrm>
        </p:grpSpPr>
        <p:sp>
          <p:nvSpPr>
            <p:cNvPr id="66" name="object 41">
              <a:extLst>
                <a:ext uri="{FF2B5EF4-FFF2-40B4-BE49-F238E27FC236}">
                  <a16:creationId xmlns:a16="http://schemas.microsoft.com/office/drawing/2014/main" id="{1D913C02-8E66-6C46-A8EA-C951A7F36D27}"/>
                </a:ext>
              </a:extLst>
            </p:cNvPr>
            <p:cNvSpPr/>
            <p:nvPr/>
          </p:nvSpPr>
          <p:spPr>
            <a:xfrm>
              <a:off x="8531351" y="4236720"/>
              <a:ext cx="298450" cy="78740"/>
            </a:xfrm>
            <a:custGeom>
              <a:avLst/>
              <a:gdLst/>
              <a:ahLst/>
              <a:cxnLst/>
              <a:rect l="l" t="t" r="r" b="b"/>
              <a:pathLst>
                <a:path w="298450" h="78739">
                  <a:moveTo>
                    <a:pt x="40386" y="0"/>
                  </a:moveTo>
                  <a:lnTo>
                    <a:pt x="0" y="39369"/>
                  </a:lnTo>
                  <a:lnTo>
                    <a:pt x="40386" y="78739"/>
                  </a:lnTo>
                  <a:lnTo>
                    <a:pt x="40386" y="59054"/>
                  </a:lnTo>
                  <a:lnTo>
                    <a:pt x="298323" y="59054"/>
                  </a:lnTo>
                  <a:lnTo>
                    <a:pt x="298323" y="19684"/>
                  </a:lnTo>
                  <a:lnTo>
                    <a:pt x="40386" y="19684"/>
                  </a:lnTo>
                  <a:lnTo>
                    <a:pt x="40386" y="0"/>
                  </a:lnTo>
                  <a:close/>
                </a:path>
              </a:pathLst>
            </a:custGeom>
            <a:solidFill>
              <a:srgbClr val="B311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7" name="object 42">
              <a:extLst>
                <a:ext uri="{FF2B5EF4-FFF2-40B4-BE49-F238E27FC236}">
                  <a16:creationId xmlns:a16="http://schemas.microsoft.com/office/drawing/2014/main" id="{2C3A3834-1B33-17AB-39C5-9AED436A9CFC}"/>
                </a:ext>
              </a:extLst>
            </p:cNvPr>
            <p:cNvSpPr/>
            <p:nvPr/>
          </p:nvSpPr>
          <p:spPr>
            <a:xfrm>
              <a:off x="8531351" y="4236720"/>
              <a:ext cx="298450" cy="78740"/>
            </a:xfrm>
            <a:custGeom>
              <a:avLst/>
              <a:gdLst/>
              <a:ahLst/>
              <a:cxnLst/>
              <a:rect l="l" t="t" r="r" b="b"/>
              <a:pathLst>
                <a:path w="298450" h="78739">
                  <a:moveTo>
                    <a:pt x="40386" y="0"/>
                  </a:moveTo>
                  <a:lnTo>
                    <a:pt x="0" y="39369"/>
                  </a:lnTo>
                  <a:lnTo>
                    <a:pt x="40386" y="78739"/>
                  </a:lnTo>
                  <a:lnTo>
                    <a:pt x="40386" y="59054"/>
                  </a:lnTo>
                  <a:lnTo>
                    <a:pt x="298323" y="59054"/>
                  </a:lnTo>
                  <a:lnTo>
                    <a:pt x="298323" y="19684"/>
                  </a:lnTo>
                  <a:lnTo>
                    <a:pt x="40386" y="19684"/>
                  </a:lnTo>
                  <a:lnTo>
                    <a:pt x="40386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8" name="object 43">
              <a:extLst>
                <a:ext uri="{FF2B5EF4-FFF2-40B4-BE49-F238E27FC236}">
                  <a16:creationId xmlns:a16="http://schemas.microsoft.com/office/drawing/2014/main" id="{4349A918-E2B8-D4CC-9B9D-33C35106C096}"/>
                </a:ext>
              </a:extLst>
            </p:cNvPr>
            <p:cNvSpPr/>
            <p:nvPr/>
          </p:nvSpPr>
          <p:spPr>
            <a:xfrm>
              <a:off x="8531351" y="4236720"/>
              <a:ext cx="298450" cy="78740"/>
            </a:xfrm>
            <a:custGeom>
              <a:avLst/>
              <a:gdLst/>
              <a:ahLst/>
              <a:cxnLst/>
              <a:rect l="l" t="t" r="r" b="b"/>
              <a:pathLst>
                <a:path w="298450" h="78739">
                  <a:moveTo>
                    <a:pt x="298323" y="59054"/>
                  </a:moveTo>
                  <a:lnTo>
                    <a:pt x="40386" y="59054"/>
                  </a:lnTo>
                  <a:lnTo>
                    <a:pt x="40386" y="78739"/>
                  </a:lnTo>
                  <a:lnTo>
                    <a:pt x="0" y="39369"/>
                  </a:lnTo>
                  <a:lnTo>
                    <a:pt x="40386" y="0"/>
                  </a:lnTo>
                  <a:lnTo>
                    <a:pt x="40386" y="19684"/>
                  </a:lnTo>
                  <a:lnTo>
                    <a:pt x="298323" y="19684"/>
                  </a:lnTo>
                  <a:lnTo>
                    <a:pt x="298323" y="59054"/>
                  </a:lnTo>
                  <a:close/>
                </a:path>
              </a:pathLst>
            </a:custGeom>
            <a:ln w="18288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9" name="object 44">
            <a:extLst>
              <a:ext uri="{FF2B5EF4-FFF2-40B4-BE49-F238E27FC236}">
                <a16:creationId xmlns:a16="http://schemas.microsoft.com/office/drawing/2014/main" id="{455E85DF-A8A3-7783-F3C1-62FA903EB98A}"/>
              </a:ext>
            </a:extLst>
          </p:cNvPr>
          <p:cNvGrpSpPr/>
          <p:nvPr/>
        </p:nvGrpSpPr>
        <p:grpSpPr>
          <a:xfrm>
            <a:off x="10222992" y="4197096"/>
            <a:ext cx="316865" cy="100330"/>
            <a:chOff x="10222992" y="4197096"/>
            <a:chExt cx="316865" cy="100330"/>
          </a:xfrm>
        </p:grpSpPr>
        <p:sp>
          <p:nvSpPr>
            <p:cNvPr id="70" name="object 45">
              <a:extLst>
                <a:ext uri="{FF2B5EF4-FFF2-40B4-BE49-F238E27FC236}">
                  <a16:creationId xmlns:a16="http://schemas.microsoft.com/office/drawing/2014/main" id="{144443B2-3F6A-0A2F-97CC-09C7044F7627}"/>
                </a:ext>
              </a:extLst>
            </p:cNvPr>
            <p:cNvSpPr/>
            <p:nvPr/>
          </p:nvSpPr>
          <p:spPr>
            <a:xfrm>
              <a:off x="10232136" y="4206240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40386" y="0"/>
                  </a:moveTo>
                  <a:lnTo>
                    <a:pt x="0" y="40893"/>
                  </a:lnTo>
                  <a:lnTo>
                    <a:pt x="40386" y="81787"/>
                  </a:lnTo>
                  <a:lnTo>
                    <a:pt x="40386" y="61341"/>
                  </a:lnTo>
                  <a:lnTo>
                    <a:pt x="298323" y="61341"/>
                  </a:lnTo>
                  <a:lnTo>
                    <a:pt x="298323" y="20447"/>
                  </a:lnTo>
                  <a:lnTo>
                    <a:pt x="40386" y="20447"/>
                  </a:lnTo>
                  <a:lnTo>
                    <a:pt x="40386" y="0"/>
                  </a:lnTo>
                  <a:close/>
                </a:path>
              </a:pathLst>
            </a:custGeom>
            <a:solidFill>
              <a:srgbClr val="B311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46">
              <a:extLst>
                <a:ext uri="{FF2B5EF4-FFF2-40B4-BE49-F238E27FC236}">
                  <a16:creationId xmlns:a16="http://schemas.microsoft.com/office/drawing/2014/main" id="{5BF5A9F3-D89E-1765-5A6E-02EEE83F70D0}"/>
                </a:ext>
              </a:extLst>
            </p:cNvPr>
            <p:cNvSpPr/>
            <p:nvPr/>
          </p:nvSpPr>
          <p:spPr>
            <a:xfrm>
              <a:off x="10232136" y="4206240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40386" y="0"/>
                  </a:moveTo>
                  <a:lnTo>
                    <a:pt x="0" y="40893"/>
                  </a:lnTo>
                  <a:lnTo>
                    <a:pt x="40386" y="81787"/>
                  </a:lnTo>
                  <a:lnTo>
                    <a:pt x="40386" y="61341"/>
                  </a:lnTo>
                  <a:lnTo>
                    <a:pt x="298323" y="61341"/>
                  </a:lnTo>
                  <a:lnTo>
                    <a:pt x="298323" y="20447"/>
                  </a:lnTo>
                  <a:lnTo>
                    <a:pt x="40386" y="20447"/>
                  </a:lnTo>
                  <a:lnTo>
                    <a:pt x="40386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2" name="object 47">
              <a:extLst>
                <a:ext uri="{FF2B5EF4-FFF2-40B4-BE49-F238E27FC236}">
                  <a16:creationId xmlns:a16="http://schemas.microsoft.com/office/drawing/2014/main" id="{6035C958-67CB-CDA7-D752-B2CD228AD09B}"/>
                </a:ext>
              </a:extLst>
            </p:cNvPr>
            <p:cNvSpPr/>
            <p:nvPr/>
          </p:nvSpPr>
          <p:spPr>
            <a:xfrm>
              <a:off x="10232136" y="4206240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298323" y="61341"/>
                  </a:moveTo>
                  <a:lnTo>
                    <a:pt x="40386" y="61341"/>
                  </a:lnTo>
                  <a:lnTo>
                    <a:pt x="40386" y="81787"/>
                  </a:lnTo>
                  <a:lnTo>
                    <a:pt x="0" y="40893"/>
                  </a:lnTo>
                  <a:lnTo>
                    <a:pt x="40386" y="0"/>
                  </a:lnTo>
                  <a:lnTo>
                    <a:pt x="40386" y="20447"/>
                  </a:lnTo>
                  <a:lnTo>
                    <a:pt x="298323" y="20447"/>
                  </a:lnTo>
                  <a:lnTo>
                    <a:pt x="298323" y="61341"/>
                  </a:lnTo>
                  <a:close/>
                </a:path>
              </a:pathLst>
            </a:custGeom>
            <a:ln w="18288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3" name="object 48">
            <a:extLst>
              <a:ext uri="{FF2B5EF4-FFF2-40B4-BE49-F238E27FC236}">
                <a16:creationId xmlns:a16="http://schemas.microsoft.com/office/drawing/2014/main" id="{8F65B410-5C1E-63A3-995B-2504F64534AB}"/>
              </a:ext>
            </a:extLst>
          </p:cNvPr>
          <p:cNvGrpSpPr/>
          <p:nvPr/>
        </p:nvGrpSpPr>
        <p:grpSpPr>
          <a:xfrm>
            <a:off x="5099303" y="4264152"/>
            <a:ext cx="316865" cy="100330"/>
            <a:chOff x="5099303" y="4264152"/>
            <a:chExt cx="316865" cy="100330"/>
          </a:xfrm>
        </p:grpSpPr>
        <p:sp>
          <p:nvSpPr>
            <p:cNvPr id="74" name="object 49">
              <a:extLst>
                <a:ext uri="{FF2B5EF4-FFF2-40B4-BE49-F238E27FC236}">
                  <a16:creationId xmlns:a16="http://schemas.microsoft.com/office/drawing/2014/main" id="{709D27EA-A8DD-65F0-FDC1-49AB0F3AC653}"/>
                </a:ext>
              </a:extLst>
            </p:cNvPr>
            <p:cNvSpPr/>
            <p:nvPr/>
          </p:nvSpPr>
          <p:spPr>
            <a:xfrm>
              <a:off x="5108447" y="4273296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40386" y="0"/>
                  </a:moveTo>
                  <a:lnTo>
                    <a:pt x="0" y="40893"/>
                  </a:lnTo>
                  <a:lnTo>
                    <a:pt x="40386" y="81787"/>
                  </a:lnTo>
                  <a:lnTo>
                    <a:pt x="40386" y="61340"/>
                  </a:lnTo>
                  <a:lnTo>
                    <a:pt x="298323" y="61340"/>
                  </a:lnTo>
                  <a:lnTo>
                    <a:pt x="298323" y="20446"/>
                  </a:lnTo>
                  <a:lnTo>
                    <a:pt x="40386" y="20446"/>
                  </a:lnTo>
                  <a:lnTo>
                    <a:pt x="40386" y="0"/>
                  </a:lnTo>
                  <a:close/>
                </a:path>
              </a:pathLst>
            </a:custGeom>
            <a:solidFill>
              <a:srgbClr val="B311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5" name="object 50">
              <a:extLst>
                <a:ext uri="{FF2B5EF4-FFF2-40B4-BE49-F238E27FC236}">
                  <a16:creationId xmlns:a16="http://schemas.microsoft.com/office/drawing/2014/main" id="{824EE0C5-12A1-0DFC-A6FF-EB5BA7ABF11F}"/>
                </a:ext>
              </a:extLst>
            </p:cNvPr>
            <p:cNvSpPr/>
            <p:nvPr/>
          </p:nvSpPr>
          <p:spPr>
            <a:xfrm>
              <a:off x="5108447" y="4273296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40386" y="0"/>
                  </a:moveTo>
                  <a:lnTo>
                    <a:pt x="0" y="40893"/>
                  </a:lnTo>
                  <a:lnTo>
                    <a:pt x="40386" y="81787"/>
                  </a:lnTo>
                  <a:lnTo>
                    <a:pt x="40386" y="61340"/>
                  </a:lnTo>
                  <a:lnTo>
                    <a:pt x="298323" y="61340"/>
                  </a:lnTo>
                  <a:lnTo>
                    <a:pt x="298323" y="20446"/>
                  </a:lnTo>
                  <a:lnTo>
                    <a:pt x="40386" y="20446"/>
                  </a:lnTo>
                  <a:lnTo>
                    <a:pt x="40386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6" name="object 51">
              <a:extLst>
                <a:ext uri="{FF2B5EF4-FFF2-40B4-BE49-F238E27FC236}">
                  <a16:creationId xmlns:a16="http://schemas.microsoft.com/office/drawing/2014/main" id="{AAAC2A49-3F5C-D1EA-AF0C-53E5AC05A2F1}"/>
                </a:ext>
              </a:extLst>
            </p:cNvPr>
            <p:cNvSpPr/>
            <p:nvPr/>
          </p:nvSpPr>
          <p:spPr>
            <a:xfrm>
              <a:off x="5108447" y="4273296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298323" y="61340"/>
                  </a:moveTo>
                  <a:lnTo>
                    <a:pt x="40386" y="61340"/>
                  </a:lnTo>
                  <a:lnTo>
                    <a:pt x="40386" y="81787"/>
                  </a:lnTo>
                  <a:lnTo>
                    <a:pt x="0" y="40893"/>
                  </a:lnTo>
                  <a:lnTo>
                    <a:pt x="40386" y="0"/>
                  </a:lnTo>
                  <a:lnTo>
                    <a:pt x="40386" y="20446"/>
                  </a:lnTo>
                  <a:lnTo>
                    <a:pt x="298323" y="20446"/>
                  </a:lnTo>
                  <a:lnTo>
                    <a:pt x="298323" y="61340"/>
                  </a:lnTo>
                  <a:close/>
                </a:path>
              </a:pathLst>
            </a:custGeom>
            <a:ln w="18288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7" name="object 52">
            <a:extLst>
              <a:ext uri="{FF2B5EF4-FFF2-40B4-BE49-F238E27FC236}">
                <a16:creationId xmlns:a16="http://schemas.microsoft.com/office/drawing/2014/main" id="{02139AC1-45DE-9452-47B3-6842D7A3FD8F}"/>
              </a:ext>
            </a:extLst>
          </p:cNvPr>
          <p:cNvGrpSpPr/>
          <p:nvPr/>
        </p:nvGrpSpPr>
        <p:grpSpPr>
          <a:xfrm>
            <a:off x="6848856" y="4282440"/>
            <a:ext cx="316865" cy="100330"/>
            <a:chOff x="6848856" y="4282440"/>
            <a:chExt cx="316865" cy="100330"/>
          </a:xfrm>
        </p:grpSpPr>
        <p:sp>
          <p:nvSpPr>
            <p:cNvPr id="78" name="object 53">
              <a:extLst>
                <a:ext uri="{FF2B5EF4-FFF2-40B4-BE49-F238E27FC236}">
                  <a16:creationId xmlns:a16="http://schemas.microsoft.com/office/drawing/2014/main" id="{003E8087-8F5C-746B-CBBF-BC3287F5BB8E}"/>
                </a:ext>
              </a:extLst>
            </p:cNvPr>
            <p:cNvSpPr/>
            <p:nvPr/>
          </p:nvSpPr>
          <p:spPr>
            <a:xfrm>
              <a:off x="6858000" y="4291584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40385" y="0"/>
                  </a:moveTo>
                  <a:lnTo>
                    <a:pt x="0" y="40894"/>
                  </a:lnTo>
                  <a:lnTo>
                    <a:pt x="40385" y="81788"/>
                  </a:lnTo>
                  <a:lnTo>
                    <a:pt x="40385" y="61341"/>
                  </a:lnTo>
                  <a:lnTo>
                    <a:pt x="298323" y="61341"/>
                  </a:lnTo>
                  <a:lnTo>
                    <a:pt x="298323" y="20447"/>
                  </a:lnTo>
                  <a:lnTo>
                    <a:pt x="40385" y="20447"/>
                  </a:lnTo>
                  <a:lnTo>
                    <a:pt x="40385" y="0"/>
                  </a:lnTo>
                  <a:close/>
                </a:path>
              </a:pathLst>
            </a:custGeom>
            <a:solidFill>
              <a:srgbClr val="B311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9" name="object 54">
              <a:extLst>
                <a:ext uri="{FF2B5EF4-FFF2-40B4-BE49-F238E27FC236}">
                  <a16:creationId xmlns:a16="http://schemas.microsoft.com/office/drawing/2014/main" id="{D2CEAB4C-650D-A146-590E-95AB553A4A54}"/>
                </a:ext>
              </a:extLst>
            </p:cNvPr>
            <p:cNvSpPr/>
            <p:nvPr/>
          </p:nvSpPr>
          <p:spPr>
            <a:xfrm>
              <a:off x="6858000" y="4291584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40385" y="0"/>
                  </a:moveTo>
                  <a:lnTo>
                    <a:pt x="0" y="40894"/>
                  </a:lnTo>
                  <a:lnTo>
                    <a:pt x="40385" y="81788"/>
                  </a:lnTo>
                  <a:lnTo>
                    <a:pt x="40385" y="61341"/>
                  </a:lnTo>
                  <a:lnTo>
                    <a:pt x="298323" y="61341"/>
                  </a:lnTo>
                  <a:lnTo>
                    <a:pt x="298323" y="20447"/>
                  </a:lnTo>
                  <a:lnTo>
                    <a:pt x="40385" y="20447"/>
                  </a:lnTo>
                  <a:lnTo>
                    <a:pt x="40385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0" name="object 55">
              <a:extLst>
                <a:ext uri="{FF2B5EF4-FFF2-40B4-BE49-F238E27FC236}">
                  <a16:creationId xmlns:a16="http://schemas.microsoft.com/office/drawing/2014/main" id="{2E06145F-B2D6-482C-E5E3-D711E039E039}"/>
                </a:ext>
              </a:extLst>
            </p:cNvPr>
            <p:cNvSpPr/>
            <p:nvPr/>
          </p:nvSpPr>
          <p:spPr>
            <a:xfrm>
              <a:off x="6858000" y="4291584"/>
              <a:ext cx="298450" cy="81915"/>
            </a:xfrm>
            <a:custGeom>
              <a:avLst/>
              <a:gdLst/>
              <a:ahLst/>
              <a:cxnLst/>
              <a:rect l="l" t="t" r="r" b="b"/>
              <a:pathLst>
                <a:path w="298450" h="81914">
                  <a:moveTo>
                    <a:pt x="298323" y="61341"/>
                  </a:moveTo>
                  <a:lnTo>
                    <a:pt x="40385" y="61341"/>
                  </a:lnTo>
                  <a:lnTo>
                    <a:pt x="40385" y="81788"/>
                  </a:lnTo>
                  <a:lnTo>
                    <a:pt x="0" y="40894"/>
                  </a:lnTo>
                  <a:lnTo>
                    <a:pt x="40385" y="0"/>
                  </a:lnTo>
                  <a:lnTo>
                    <a:pt x="40385" y="20447"/>
                  </a:lnTo>
                  <a:lnTo>
                    <a:pt x="298323" y="20447"/>
                  </a:lnTo>
                  <a:lnTo>
                    <a:pt x="298323" y="61341"/>
                  </a:lnTo>
                  <a:close/>
                </a:path>
              </a:pathLst>
            </a:custGeom>
            <a:ln w="18287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1" name="object 56">
            <a:extLst>
              <a:ext uri="{FF2B5EF4-FFF2-40B4-BE49-F238E27FC236}">
                <a16:creationId xmlns:a16="http://schemas.microsoft.com/office/drawing/2014/main" id="{72FBF2E8-77A2-90E4-7E75-3543E9AA4AC9}"/>
              </a:ext>
            </a:extLst>
          </p:cNvPr>
          <p:cNvGrpSpPr/>
          <p:nvPr/>
        </p:nvGrpSpPr>
        <p:grpSpPr>
          <a:xfrm>
            <a:off x="4276344" y="4687823"/>
            <a:ext cx="97155" cy="316865"/>
            <a:chOff x="4276344" y="4687823"/>
            <a:chExt cx="97155" cy="316865"/>
          </a:xfrm>
        </p:grpSpPr>
        <p:sp>
          <p:nvSpPr>
            <p:cNvPr id="82" name="object 57">
              <a:extLst>
                <a:ext uri="{FF2B5EF4-FFF2-40B4-BE49-F238E27FC236}">
                  <a16:creationId xmlns:a16="http://schemas.microsoft.com/office/drawing/2014/main" id="{3DA8A28A-DA86-2876-FFD7-A218702CA7F5}"/>
                </a:ext>
              </a:extLst>
            </p:cNvPr>
            <p:cNvSpPr/>
            <p:nvPr/>
          </p:nvSpPr>
          <p:spPr>
            <a:xfrm>
              <a:off x="4285488" y="4696967"/>
              <a:ext cx="78740" cy="298450"/>
            </a:xfrm>
            <a:custGeom>
              <a:avLst/>
              <a:gdLst/>
              <a:ahLst/>
              <a:cxnLst/>
              <a:rect l="l" t="t" r="r" b="b"/>
              <a:pathLst>
                <a:path w="78739" h="298450">
                  <a:moveTo>
                    <a:pt x="59054" y="0"/>
                  </a:moveTo>
                  <a:lnTo>
                    <a:pt x="19685" y="0"/>
                  </a:lnTo>
                  <a:lnTo>
                    <a:pt x="19685" y="257936"/>
                  </a:lnTo>
                  <a:lnTo>
                    <a:pt x="0" y="257936"/>
                  </a:lnTo>
                  <a:lnTo>
                    <a:pt x="39370" y="298322"/>
                  </a:lnTo>
                  <a:lnTo>
                    <a:pt x="78739" y="257936"/>
                  </a:lnTo>
                  <a:lnTo>
                    <a:pt x="59054" y="257936"/>
                  </a:lnTo>
                  <a:lnTo>
                    <a:pt x="59054" y="0"/>
                  </a:lnTo>
                  <a:close/>
                </a:path>
              </a:pathLst>
            </a:custGeom>
            <a:solidFill>
              <a:srgbClr val="B311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3" name="object 58">
              <a:extLst>
                <a:ext uri="{FF2B5EF4-FFF2-40B4-BE49-F238E27FC236}">
                  <a16:creationId xmlns:a16="http://schemas.microsoft.com/office/drawing/2014/main" id="{EC9BD32E-5FB8-B525-335C-4548C7B200A6}"/>
                </a:ext>
              </a:extLst>
            </p:cNvPr>
            <p:cNvSpPr/>
            <p:nvPr/>
          </p:nvSpPr>
          <p:spPr>
            <a:xfrm>
              <a:off x="4285488" y="4696967"/>
              <a:ext cx="78740" cy="298450"/>
            </a:xfrm>
            <a:custGeom>
              <a:avLst/>
              <a:gdLst/>
              <a:ahLst/>
              <a:cxnLst/>
              <a:rect l="l" t="t" r="r" b="b"/>
              <a:pathLst>
                <a:path w="78739" h="298450">
                  <a:moveTo>
                    <a:pt x="59054" y="0"/>
                  </a:moveTo>
                  <a:lnTo>
                    <a:pt x="19685" y="0"/>
                  </a:lnTo>
                  <a:lnTo>
                    <a:pt x="19685" y="257936"/>
                  </a:lnTo>
                  <a:lnTo>
                    <a:pt x="0" y="257936"/>
                  </a:lnTo>
                  <a:lnTo>
                    <a:pt x="39370" y="298322"/>
                  </a:lnTo>
                  <a:lnTo>
                    <a:pt x="78739" y="257936"/>
                  </a:lnTo>
                  <a:lnTo>
                    <a:pt x="59054" y="257936"/>
                  </a:lnTo>
                  <a:lnTo>
                    <a:pt x="59054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4" name="object 59">
              <a:extLst>
                <a:ext uri="{FF2B5EF4-FFF2-40B4-BE49-F238E27FC236}">
                  <a16:creationId xmlns:a16="http://schemas.microsoft.com/office/drawing/2014/main" id="{F8EE0B4A-EFF8-DA95-C2B8-B964609DB442}"/>
                </a:ext>
              </a:extLst>
            </p:cNvPr>
            <p:cNvSpPr/>
            <p:nvPr/>
          </p:nvSpPr>
          <p:spPr>
            <a:xfrm>
              <a:off x="4285488" y="4696967"/>
              <a:ext cx="78740" cy="298450"/>
            </a:xfrm>
            <a:custGeom>
              <a:avLst/>
              <a:gdLst/>
              <a:ahLst/>
              <a:cxnLst/>
              <a:rect l="l" t="t" r="r" b="b"/>
              <a:pathLst>
                <a:path w="78739" h="298450">
                  <a:moveTo>
                    <a:pt x="59054" y="0"/>
                  </a:moveTo>
                  <a:lnTo>
                    <a:pt x="59054" y="257936"/>
                  </a:lnTo>
                  <a:lnTo>
                    <a:pt x="78739" y="257936"/>
                  </a:lnTo>
                  <a:lnTo>
                    <a:pt x="39370" y="298322"/>
                  </a:lnTo>
                  <a:lnTo>
                    <a:pt x="0" y="257936"/>
                  </a:lnTo>
                  <a:lnTo>
                    <a:pt x="19685" y="257936"/>
                  </a:lnTo>
                  <a:lnTo>
                    <a:pt x="19685" y="0"/>
                  </a:lnTo>
                  <a:lnTo>
                    <a:pt x="59054" y="0"/>
                  </a:lnTo>
                  <a:close/>
                </a:path>
              </a:pathLst>
            </a:custGeom>
            <a:ln w="18288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5" name="object 60">
            <a:extLst>
              <a:ext uri="{FF2B5EF4-FFF2-40B4-BE49-F238E27FC236}">
                <a16:creationId xmlns:a16="http://schemas.microsoft.com/office/drawing/2014/main" id="{CE09C1C2-BABB-58CB-174E-D593E26A2C16}"/>
              </a:ext>
            </a:extLst>
          </p:cNvPr>
          <p:cNvGrpSpPr/>
          <p:nvPr/>
        </p:nvGrpSpPr>
        <p:grpSpPr>
          <a:xfrm>
            <a:off x="11167871" y="3532632"/>
            <a:ext cx="100330" cy="316865"/>
            <a:chOff x="11167871" y="3532632"/>
            <a:chExt cx="100330" cy="316865"/>
          </a:xfrm>
        </p:grpSpPr>
        <p:sp>
          <p:nvSpPr>
            <p:cNvPr id="86" name="object 61">
              <a:extLst>
                <a:ext uri="{FF2B5EF4-FFF2-40B4-BE49-F238E27FC236}">
                  <a16:creationId xmlns:a16="http://schemas.microsoft.com/office/drawing/2014/main" id="{243FA17F-C69F-E160-8035-BE6377520C4F}"/>
                </a:ext>
              </a:extLst>
            </p:cNvPr>
            <p:cNvSpPr/>
            <p:nvPr/>
          </p:nvSpPr>
          <p:spPr>
            <a:xfrm>
              <a:off x="11177015" y="3541776"/>
              <a:ext cx="81915" cy="298450"/>
            </a:xfrm>
            <a:custGeom>
              <a:avLst/>
              <a:gdLst/>
              <a:ahLst/>
              <a:cxnLst/>
              <a:rect l="l" t="t" r="r" b="b"/>
              <a:pathLst>
                <a:path w="81915" h="298450">
                  <a:moveTo>
                    <a:pt x="61340" y="0"/>
                  </a:moveTo>
                  <a:lnTo>
                    <a:pt x="20447" y="0"/>
                  </a:lnTo>
                  <a:lnTo>
                    <a:pt x="20447" y="257937"/>
                  </a:lnTo>
                  <a:lnTo>
                    <a:pt x="0" y="257937"/>
                  </a:lnTo>
                  <a:lnTo>
                    <a:pt x="40893" y="298323"/>
                  </a:lnTo>
                  <a:lnTo>
                    <a:pt x="81787" y="257937"/>
                  </a:lnTo>
                  <a:lnTo>
                    <a:pt x="61340" y="257937"/>
                  </a:lnTo>
                  <a:lnTo>
                    <a:pt x="61340" y="0"/>
                  </a:lnTo>
                  <a:close/>
                </a:path>
              </a:pathLst>
            </a:custGeom>
            <a:solidFill>
              <a:srgbClr val="B311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object 62">
              <a:extLst>
                <a:ext uri="{FF2B5EF4-FFF2-40B4-BE49-F238E27FC236}">
                  <a16:creationId xmlns:a16="http://schemas.microsoft.com/office/drawing/2014/main" id="{1A1E7094-D0EC-D8DE-3F75-D81C177F6495}"/>
                </a:ext>
              </a:extLst>
            </p:cNvPr>
            <p:cNvSpPr/>
            <p:nvPr/>
          </p:nvSpPr>
          <p:spPr>
            <a:xfrm>
              <a:off x="11177015" y="3541776"/>
              <a:ext cx="81915" cy="298450"/>
            </a:xfrm>
            <a:custGeom>
              <a:avLst/>
              <a:gdLst/>
              <a:ahLst/>
              <a:cxnLst/>
              <a:rect l="l" t="t" r="r" b="b"/>
              <a:pathLst>
                <a:path w="81915" h="298450">
                  <a:moveTo>
                    <a:pt x="61340" y="0"/>
                  </a:moveTo>
                  <a:lnTo>
                    <a:pt x="20447" y="0"/>
                  </a:lnTo>
                  <a:lnTo>
                    <a:pt x="20447" y="257937"/>
                  </a:lnTo>
                  <a:lnTo>
                    <a:pt x="0" y="257937"/>
                  </a:lnTo>
                  <a:lnTo>
                    <a:pt x="40893" y="298323"/>
                  </a:lnTo>
                  <a:lnTo>
                    <a:pt x="81787" y="257937"/>
                  </a:lnTo>
                  <a:lnTo>
                    <a:pt x="61340" y="257937"/>
                  </a:lnTo>
                  <a:lnTo>
                    <a:pt x="61340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8" name="object 63">
              <a:extLst>
                <a:ext uri="{FF2B5EF4-FFF2-40B4-BE49-F238E27FC236}">
                  <a16:creationId xmlns:a16="http://schemas.microsoft.com/office/drawing/2014/main" id="{B3128A64-A58C-2F08-883C-B89687A37CFD}"/>
                </a:ext>
              </a:extLst>
            </p:cNvPr>
            <p:cNvSpPr/>
            <p:nvPr/>
          </p:nvSpPr>
          <p:spPr>
            <a:xfrm>
              <a:off x="11177015" y="3541776"/>
              <a:ext cx="81915" cy="298450"/>
            </a:xfrm>
            <a:custGeom>
              <a:avLst/>
              <a:gdLst/>
              <a:ahLst/>
              <a:cxnLst/>
              <a:rect l="l" t="t" r="r" b="b"/>
              <a:pathLst>
                <a:path w="81915" h="298450">
                  <a:moveTo>
                    <a:pt x="61340" y="0"/>
                  </a:moveTo>
                  <a:lnTo>
                    <a:pt x="61340" y="257937"/>
                  </a:lnTo>
                  <a:lnTo>
                    <a:pt x="81787" y="257937"/>
                  </a:lnTo>
                  <a:lnTo>
                    <a:pt x="40893" y="298323"/>
                  </a:lnTo>
                  <a:lnTo>
                    <a:pt x="0" y="257937"/>
                  </a:lnTo>
                  <a:lnTo>
                    <a:pt x="20447" y="257937"/>
                  </a:lnTo>
                  <a:lnTo>
                    <a:pt x="20447" y="0"/>
                  </a:lnTo>
                  <a:lnTo>
                    <a:pt x="61340" y="0"/>
                  </a:lnTo>
                  <a:close/>
                </a:path>
              </a:pathLst>
            </a:custGeom>
            <a:ln w="18288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9" name="object 64">
            <a:extLst>
              <a:ext uri="{FF2B5EF4-FFF2-40B4-BE49-F238E27FC236}">
                <a16:creationId xmlns:a16="http://schemas.microsoft.com/office/drawing/2014/main" id="{610BCABA-294C-FD23-992F-2D16B8968238}"/>
              </a:ext>
            </a:extLst>
          </p:cNvPr>
          <p:cNvSpPr txBox="1"/>
          <p:nvPr/>
        </p:nvSpPr>
        <p:spPr>
          <a:xfrm>
            <a:off x="8569579" y="2267457"/>
            <a:ext cx="2004695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spc="-1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1600" b="1" spc="-25" dirty="0">
                <a:solidFill>
                  <a:srgbClr val="FFFFFF"/>
                </a:solidFill>
                <a:latin typeface="Tahoma"/>
                <a:cs typeface="Tahoma"/>
              </a:rPr>
              <a:t>at</a:t>
            </a:r>
            <a:r>
              <a:rPr sz="1600" b="1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1600" b="1" spc="-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600" b="1" spc="-50" dirty="0">
                <a:solidFill>
                  <a:srgbClr val="FFFFFF"/>
                </a:solidFill>
                <a:latin typeface="Tahoma"/>
                <a:cs typeface="Tahoma"/>
              </a:rPr>
              <a:t>Pr</a:t>
            </a:r>
            <a:r>
              <a:rPr sz="1600" b="1" spc="-4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600" b="1" spc="-50" dirty="0">
                <a:solidFill>
                  <a:srgbClr val="FFFFFF"/>
                </a:solidFill>
                <a:latin typeface="Tahoma"/>
                <a:cs typeface="Tahoma"/>
              </a:rPr>
              <a:t>-Pr</a:t>
            </a:r>
            <a:r>
              <a:rPr sz="1600" b="1" spc="-60" dirty="0">
                <a:solidFill>
                  <a:srgbClr val="FFFFFF"/>
                </a:solidFill>
                <a:latin typeface="Tahoma"/>
                <a:cs typeface="Tahoma"/>
              </a:rPr>
              <a:t>oc</a:t>
            </a:r>
            <a:r>
              <a:rPr sz="1600" b="1" spc="-4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600" b="1" spc="-60" dirty="0">
                <a:solidFill>
                  <a:srgbClr val="FFFFFF"/>
                </a:solidFill>
                <a:latin typeface="Tahoma"/>
                <a:cs typeface="Tahoma"/>
              </a:rPr>
              <a:t>ss</a:t>
            </a:r>
            <a:r>
              <a:rPr sz="1600" b="1" spc="-5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1600" b="1" spc="-6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1600" b="1" spc="5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endParaRPr sz="1600">
              <a:latin typeface="Tahoma"/>
              <a:cs typeface="Tahoma"/>
            </a:endParaRPr>
          </a:p>
        </p:txBody>
      </p:sp>
      <p:grpSp>
        <p:nvGrpSpPr>
          <p:cNvPr id="90" name="object 65">
            <a:extLst>
              <a:ext uri="{FF2B5EF4-FFF2-40B4-BE49-F238E27FC236}">
                <a16:creationId xmlns:a16="http://schemas.microsoft.com/office/drawing/2014/main" id="{A296489D-7AF3-5763-C290-615DDBEA4A2A}"/>
              </a:ext>
            </a:extLst>
          </p:cNvPr>
          <p:cNvGrpSpPr/>
          <p:nvPr/>
        </p:nvGrpSpPr>
        <p:grpSpPr>
          <a:xfrm>
            <a:off x="734568" y="3867911"/>
            <a:ext cx="2816860" cy="554355"/>
            <a:chOff x="734568" y="3867911"/>
            <a:chExt cx="2816860" cy="554355"/>
          </a:xfrm>
        </p:grpSpPr>
        <p:sp>
          <p:nvSpPr>
            <p:cNvPr id="91" name="object 66">
              <a:extLst>
                <a:ext uri="{FF2B5EF4-FFF2-40B4-BE49-F238E27FC236}">
                  <a16:creationId xmlns:a16="http://schemas.microsoft.com/office/drawing/2014/main" id="{B83DA057-0B40-51B5-A08A-B86A98A4FD86}"/>
                </a:ext>
              </a:extLst>
            </p:cNvPr>
            <p:cNvSpPr/>
            <p:nvPr/>
          </p:nvSpPr>
          <p:spPr>
            <a:xfrm>
              <a:off x="745236" y="3878579"/>
              <a:ext cx="2798445" cy="536575"/>
            </a:xfrm>
            <a:custGeom>
              <a:avLst/>
              <a:gdLst/>
              <a:ahLst/>
              <a:cxnLst/>
              <a:rect l="l" t="t" r="r" b="b"/>
              <a:pathLst>
                <a:path w="2798445" h="536575">
                  <a:moveTo>
                    <a:pt x="133807" y="0"/>
                  </a:moveTo>
                  <a:lnTo>
                    <a:pt x="0" y="133985"/>
                  </a:lnTo>
                  <a:lnTo>
                    <a:pt x="66903" y="133985"/>
                  </a:lnTo>
                  <a:lnTo>
                    <a:pt x="66903" y="301498"/>
                  </a:lnTo>
                  <a:lnTo>
                    <a:pt x="71653" y="348742"/>
                  </a:lnTo>
                  <a:lnTo>
                    <a:pt x="85305" y="392811"/>
                  </a:lnTo>
                  <a:lnTo>
                    <a:pt x="106895" y="432689"/>
                  </a:lnTo>
                  <a:lnTo>
                    <a:pt x="135483" y="467360"/>
                  </a:lnTo>
                  <a:lnTo>
                    <a:pt x="170141" y="496062"/>
                  </a:lnTo>
                  <a:lnTo>
                    <a:pt x="209905" y="517652"/>
                  </a:lnTo>
                  <a:lnTo>
                    <a:pt x="253860" y="531241"/>
                  </a:lnTo>
                  <a:lnTo>
                    <a:pt x="301053" y="536067"/>
                  </a:lnTo>
                  <a:lnTo>
                    <a:pt x="2798064" y="536067"/>
                  </a:lnTo>
                  <a:lnTo>
                    <a:pt x="2798064" y="402082"/>
                  </a:lnTo>
                  <a:lnTo>
                    <a:pt x="301053" y="402082"/>
                  </a:lnTo>
                  <a:lnTo>
                    <a:pt x="262001" y="394081"/>
                  </a:lnTo>
                  <a:lnTo>
                    <a:pt x="230098" y="372618"/>
                  </a:lnTo>
                  <a:lnTo>
                    <a:pt x="208597" y="340614"/>
                  </a:lnTo>
                  <a:lnTo>
                    <a:pt x="200710" y="301498"/>
                  </a:lnTo>
                  <a:lnTo>
                    <a:pt x="200710" y="133985"/>
                  </a:lnTo>
                  <a:lnTo>
                    <a:pt x="267601" y="133985"/>
                  </a:lnTo>
                  <a:lnTo>
                    <a:pt x="133807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2" name="object 67">
              <a:extLst>
                <a:ext uri="{FF2B5EF4-FFF2-40B4-BE49-F238E27FC236}">
                  <a16:creationId xmlns:a16="http://schemas.microsoft.com/office/drawing/2014/main" id="{821888C9-62FD-E62F-DF9C-DD8DCB0BF575}"/>
                </a:ext>
              </a:extLst>
            </p:cNvPr>
            <p:cNvSpPr/>
            <p:nvPr/>
          </p:nvSpPr>
          <p:spPr>
            <a:xfrm>
              <a:off x="745236" y="3878579"/>
              <a:ext cx="2798445" cy="536575"/>
            </a:xfrm>
            <a:custGeom>
              <a:avLst/>
              <a:gdLst/>
              <a:ahLst/>
              <a:cxnLst/>
              <a:rect l="l" t="t" r="r" b="b"/>
              <a:pathLst>
                <a:path w="2798445" h="536575">
                  <a:moveTo>
                    <a:pt x="133807" y="0"/>
                  </a:moveTo>
                  <a:lnTo>
                    <a:pt x="0" y="133985"/>
                  </a:lnTo>
                  <a:lnTo>
                    <a:pt x="66903" y="133985"/>
                  </a:lnTo>
                  <a:lnTo>
                    <a:pt x="66903" y="301498"/>
                  </a:lnTo>
                  <a:lnTo>
                    <a:pt x="71653" y="348742"/>
                  </a:lnTo>
                  <a:lnTo>
                    <a:pt x="85305" y="392811"/>
                  </a:lnTo>
                  <a:lnTo>
                    <a:pt x="106895" y="432689"/>
                  </a:lnTo>
                  <a:lnTo>
                    <a:pt x="135483" y="467360"/>
                  </a:lnTo>
                  <a:lnTo>
                    <a:pt x="170141" y="496062"/>
                  </a:lnTo>
                  <a:lnTo>
                    <a:pt x="209905" y="517652"/>
                  </a:lnTo>
                  <a:lnTo>
                    <a:pt x="253860" y="531241"/>
                  </a:lnTo>
                  <a:lnTo>
                    <a:pt x="301053" y="536067"/>
                  </a:lnTo>
                  <a:lnTo>
                    <a:pt x="2798064" y="536067"/>
                  </a:lnTo>
                  <a:lnTo>
                    <a:pt x="2798064" y="402082"/>
                  </a:lnTo>
                  <a:lnTo>
                    <a:pt x="301053" y="402082"/>
                  </a:lnTo>
                  <a:lnTo>
                    <a:pt x="262001" y="394081"/>
                  </a:lnTo>
                  <a:lnTo>
                    <a:pt x="230098" y="372618"/>
                  </a:lnTo>
                  <a:lnTo>
                    <a:pt x="208597" y="340614"/>
                  </a:lnTo>
                  <a:lnTo>
                    <a:pt x="200710" y="301498"/>
                  </a:lnTo>
                  <a:lnTo>
                    <a:pt x="200710" y="133985"/>
                  </a:lnTo>
                  <a:lnTo>
                    <a:pt x="267601" y="133985"/>
                  </a:lnTo>
                  <a:lnTo>
                    <a:pt x="133807" y="0"/>
                  </a:lnTo>
                  <a:close/>
                </a:path>
              </a:pathLst>
            </a:custGeom>
            <a:ln w="9144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68">
              <a:extLst>
                <a:ext uri="{FF2B5EF4-FFF2-40B4-BE49-F238E27FC236}">
                  <a16:creationId xmlns:a16="http://schemas.microsoft.com/office/drawing/2014/main" id="{F0FF2398-3C03-96EC-AFBC-CD93F5CCA263}"/>
                </a:ext>
              </a:extLst>
            </p:cNvPr>
            <p:cNvSpPr/>
            <p:nvPr/>
          </p:nvSpPr>
          <p:spPr>
            <a:xfrm>
              <a:off x="743712" y="3877055"/>
              <a:ext cx="2798445" cy="536575"/>
            </a:xfrm>
            <a:custGeom>
              <a:avLst/>
              <a:gdLst/>
              <a:ahLst/>
              <a:cxnLst/>
              <a:rect l="l" t="t" r="r" b="b"/>
              <a:pathLst>
                <a:path w="2798445" h="536575">
                  <a:moveTo>
                    <a:pt x="133807" y="0"/>
                  </a:moveTo>
                  <a:lnTo>
                    <a:pt x="0" y="133985"/>
                  </a:lnTo>
                  <a:lnTo>
                    <a:pt x="66903" y="133985"/>
                  </a:lnTo>
                  <a:lnTo>
                    <a:pt x="66903" y="301498"/>
                  </a:lnTo>
                  <a:lnTo>
                    <a:pt x="71653" y="348742"/>
                  </a:lnTo>
                  <a:lnTo>
                    <a:pt x="85305" y="392811"/>
                  </a:lnTo>
                  <a:lnTo>
                    <a:pt x="106895" y="432689"/>
                  </a:lnTo>
                  <a:lnTo>
                    <a:pt x="135483" y="467360"/>
                  </a:lnTo>
                  <a:lnTo>
                    <a:pt x="170141" y="496062"/>
                  </a:lnTo>
                  <a:lnTo>
                    <a:pt x="209905" y="517652"/>
                  </a:lnTo>
                  <a:lnTo>
                    <a:pt x="253860" y="531241"/>
                  </a:lnTo>
                  <a:lnTo>
                    <a:pt x="301053" y="536067"/>
                  </a:lnTo>
                  <a:lnTo>
                    <a:pt x="2798064" y="536067"/>
                  </a:lnTo>
                  <a:lnTo>
                    <a:pt x="2798064" y="402082"/>
                  </a:lnTo>
                  <a:lnTo>
                    <a:pt x="301053" y="402082"/>
                  </a:lnTo>
                  <a:lnTo>
                    <a:pt x="262000" y="394081"/>
                  </a:lnTo>
                  <a:lnTo>
                    <a:pt x="230098" y="372618"/>
                  </a:lnTo>
                  <a:lnTo>
                    <a:pt x="208597" y="340614"/>
                  </a:lnTo>
                  <a:lnTo>
                    <a:pt x="200710" y="301498"/>
                  </a:lnTo>
                  <a:lnTo>
                    <a:pt x="200710" y="133985"/>
                  </a:lnTo>
                  <a:lnTo>
                    <a:pt x="267601" y="133985"/>
                  </a:lnTo>
                  <a:lnTo>
                    <a:pt x="133807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69">
              <a:extLst>
                <a:ext uri="{FF2B5EF4-FFF2-40B4-BE49-F238E27FC236}">
                  <a16:creationId xmlns:a16="http://schemas.microsoft.com/office/drawing/2014/main" id="{E8F1D160-7535-0084-7F6E-D7A4B6F76A32}"/>
                </a:ext>
              </a:extLst>
            </p:cNvPr>
            <p:cNvSpPr/>
            <p:nvPr/>
          </p:nvSpPr>
          <p:spPr>
            <a:xfrm>
              <a:off x="743712" y="3877055"/>
              <a:ext cx="2798445" cy="536575"/>
            </a:xfrm>
            <a:custGeom>
              <a:avLst/>
              <a:gdLst/>
              <a:ahLst/>
              <a:cxnLst/>
              <a:rect l="l" t="t" r="r" b="b"/>
              <a:pathLst>
                <a:path w="2798445" h="536575">
                  <a:moveTo>
                    <a:pt x="2798064" y="536067"/>
                  </a:moveTo>
                  <a:lnTo>
                    <a:pt x="301053" y="536067"/>
                  </a:lnTo>
                  <a:lnTo>
                    <a:pt x="253860" y="531241"/>
                  </a:lnTo>
                  <a:lnTo>
                    <a:pt x="209905" y="517652"/>
                  </a:lnTo>
                  <a:lnTo>
                    <a:pt x="170141" y="496062"/>
                  </a:lnTo>
                  <a:lnTo>
                    <a:pt x="135483" y="467360"/>
                  </a:lnTo>
                  <a:lnTo>
                    <a:pt x="106895" y="432689"/>
                  </a:lnTo>
                  <a:lnTo>
                    <a:pt x="85305" y="392811"/>
                  </a:lnTo>
                  <a:lnTo>
                    <a:pt x="71653" y="348742"/>
                  </a:lnTo>
                  <a:lnTo>
                    <a:pt x="66903" y="301498"/>
                  </a:lnTo>
                  <a:lnTo>
                    <a:pt x="66903" y="133985"/>
                  </a:lnTo>
                  <a:lnTo>
                    <a:pt x="0" y="133985"/>
                  </a:lnTo>
                  <a:lnTo>
                    <a:pt x="133807" y="0"/>
                  </a:lnTo>
                  <a:lnTo>
                    <a:pt x="267601" y="133985"/>
                  </a:lnTo>
                  <a:lnTo>
                    <a:pt x="200710" y="133985"/>
                  </a:lnTo>
                  <a:lnTo>
                    <a:pt x="200710" y="301498"/>
                  </a:lnTo>
                  <a:lnTo>
                    <a:pt x="208597" y="340614"/>
                  </a:lnTo>
                  <a:lnTo>
                    <a:pt x="230098" y="372618"/>
                  </a:lnTo>
                  <a:lnTo>
                    <a:pt x="262000" y="394081"/>
                  </a:lnTo>
                  <a:lnTo>
                    <a:pt x="301053" y="402082"/>
                  </a:lnTo>
                  <a:lnTo>
                    <a:pt x="2798064" y="402082"/>
                  </a:lnTo>
                  <a:lnTo>
                    <a:pt x="2798064" y="536067"/>
                  </a:lnTo>
                  <a:close/>
                </a:path>
              </a:pathLst>
            </a:custGeom>
            <a:ln w="18288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5" name="object 71">
            <a:extLst>
              <a:ext uri="{FF2B5EF4-FFF2-40B4-BE49-F238E27FC236}">
                <a16:creationId xmlns:a16="http://schemas.microsoft.com/office/drawing/2014/main" id="{679C7E4B-061A-8153-5B48-C18625B853E9}"/>
              </a:ext>
            </a:extLst>
          </p:cNvPr>
          <p:cNvSpPr/>
          <p:nvPr/>
        </p:nvSpPr>
        <p:spPr>
          <a:xfrm>
            <a:off x="3610355" y="5507826"/>
            <a:ext cx="1432560" cy="347345"/>
          </a:xfrm>
          <a:custGeom>
            <a:avLst/>
            <a:gdLst/>
            <a:ahLst/>
            <a:cxnLst/>
            <a:rect l="l" t="t" r="r" b="b"/>
            <a:pathLst>
              <a:path w="1432560" h="347345">
                <a:moveTo>
                  <a:pt x="1432560" y="0"/>
                </a:moveTo>
                <a:lnTo>
                  <a:pt x="1430274" y="67602"/>
                </a:lnTo>
                <a:lnTo>
                  <a:pt x="1424051" y="122808"/>
                </a:lnTo>
                <a:lnTo>
                  <a:pt x="1414907" y="160019"/>
                </a:lnTo>
                <a:lnTo>
                  <a:pt x="1403731" y="173672"/>
                </a:lnTo>
                <a:lnTo>
                  <a:pt x="745109" y="173672"/>
                </a:lnTo>
                <a:lnTo>
                  <a:pt x="733933" y="187324"/>
                </a:lnTo>
                <a:lnTo>
                  <a:pt x="724789" y="224535"/>
                </a:lnTo>
                <a:lnTo>
                  <a:pt x="718566" y="279742"/>
                </a:lnTo>
                <a:lnTo>
                  <a:pt x="716280" y="347344"/>
                </a:lnTo>
                <a:lnTo>
                  <a:pt x="713994" y="279742"/>
                </a:lnTo>
                <a:lnTo>
                  <a:pt x="707771" y="224535"/>
                </a:lnTo>
                <a:lnTo>
                  <a:pt x="698627" y="187324"/>
                </a:lnTo>
                <a:lnTo>
                  <a:pt x="687451" y="173672"/>
                </a:lnTo>
                <a:lnTo>
                  <a:pt x="28829" y="173672"/>
                </a:lnTo>
                <a:lnTo>
                  <a:pt x="17653" y="160019"/>
                </a:lnTo>
                <a:lnTo>
                  <a:pt x="8509" y="122808"/>
                </a:lnTo>
                <a:lnTo>
                  <a:pt x="2286" y="67602"/>
                </a:lnTo>
                <a:lnTo>
                  <a:pt x="0" y="0"/>
                </a:lnTo>
              </a:path>
            </a:pathLst>
          </a:custGeom>
          <a:ln w="9144">
            <a:solidFill>
              <a:srgbClr val="45ACF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72">
            <a:extLst>
              <a:ext uri="{FF2B5EF4-FFF2-40B4-BE49-F238E27FC236}">
                <a16:creationId xmlns:a16="http://schemas.microsoft.com/office/drawing/2014/main" id="{41D51D96-AC31-D11F-5AB8-49BBE7D6B536}"/>
              </a:ext>
            </a:extLst>
          </p:cNvPr>
          <p:cNvSpPr txBox="1"/>
          <p:nvPr/>
        </p:nvSpPr>
        <p:spPr>
          <a:xfrm>
            <a:off x="3367278" y="5967780"/>
            <a:ext cx="2056764" cy="8274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86055" indent="-173990">
              <a:lnSpc>
                <a:spcPts val="1255"/>
              </a:lnSpc>
              <a:spcBef>
                <a:spcPts val="105"/>
              </a:spcBef>
              <a:buFont typeface="Wingdings"/>
              <a:buChar char=""/>
              <a:tabLst>
                <a:tab pos="186690" algn="l"/>
              </a:tabLst>
            </a:pPr>
            <a:r>
              <a:rPr sz="1050" b="1" spc="-15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1050" b="1" spc="2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1050" b="1" spc="-100" dirty="0">
                <a:solidFill>
                  <a:srgbClr val="FFFFFF"/>
                </a:solidFill>
                <a:latin typeface="Tahoma"/>
                <a:cs typeface="Tahoma"/>
              </a:rPr>
              <a:t>w</a:t>
            </a:r>
            <a:r>
              <a:rPr sz="1050" b="1" spc="-25" dirty="0">
                <a:solidFill>
                  <a:srgbClr val="FFFFFF"/>
                </a:solidFill>
                <a:latin typeface="Tahoma"/>
                <a:cs typeface="Tahoma"/>
              </a:rPr>
              <a:t>-</a:t>
            </a:r>
            <a:r>
              <a:rPr sz="1050" b="1" spc="-15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1050" b="1" spc="5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spc="-40" dirty="0">
                <a:solidFill>
                  <a:srgbClr val="FFFFFF"/>
                </a:solidFill>
                <a:latin typeface="Tahoma"/>
                <a:cs typeface="Tahoma"/>
              </a:rPr>
              <a:t>v</a:t>
            </a:r>
            <a:r>
              <a:rPr sz="1050" b="1" spc="4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1050" b="1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50" b="1" spc="-8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1050" b="1" spc="4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spc="-65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1050" b="1" spc="-3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1050" b="1" spc="-15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1050" b="1" spc="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1050" b="1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50" b="1" spc="-8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1050" b="1" spc="2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1050" b="1" spc="110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1050" b="1" spc="-25" dirty="0">
                <a:solidFill>
                  <a:srgbClr val="FFFFFF"/>
                </a:solidFill>
                <a:latin typeface="Tahoma"/>
                <a:cs typeface="Tahoma"/>
              </a:rPr>
              <a:t>um</a:t>
            </a:r>
            <a:r>
              <a:rPr sz="1050" b="1" spc="5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spc="-105" dirty="0">
                <a:solidFill>
                  <a:srgbClr val="FFFFFF"/>
                </a:solidFill>
                <a:latin typeface="Tahoma"/>
                <a:cs typeface="Tahoma"/>
              </a:rPr>
              <a:t>nt</a:t>
            </a:r>
            <a:endParaRPr sz="1050" dirty="0">
              <a:latin typeface="Tahoma"/>
              <a:cs typeface="Tahoma"/>
            </a:endParaRPr>
          </a:p>
          <a:p>
            <a:pPr marL="186055" indent="-173990">
              <a:lnSpc>
                <a:spcPts val="1255"/>
              </a:lnSpc>
              <a:buFont typeface="Wingdings"/>
              <a:buChar char=""/>
              <a:tabLst>
                <a:tab pos="186690" algn="l"/>
              </a:tabLst>
            </a:pPr>
            <a:r>
              <a:rPr sz="1050" b="1" spc="-40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1050" b="1" spc="-5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1050" b="1" spc="-45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1050" b="1" spc="-5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1050" b="1" spc="-25" dirty="0">
                <a:solidFill>
                  <a:srgbClr val="FFFFFF"/>
                </a:solidFill>
                <a:latin typeface="Tahoma"/>
                <a:cs typeface="Tahoma"/>
              </a:rPr>
              <a:t>-</a:t>
            </a:r>
            <a:r>
              <a:rPr sz="1050" b="1" spc="-15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1050" b="1" spc="4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spc="-35" dirty="0">
                <a:solidFill>
                  <a:srgbClr val="FFFFFF"/>
                </a:solidFill>
                <a:latin typeface="Tahoma"/>
                <a:cs typeface="Tahoma"/>
              </a:rPr>
              <a:t>v</a:t>
            </a:r>
            <a:r>
              <a:rPr sz="1050" b="1" spc="4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1050" b="1" spc="-1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50" b="1" spc="-8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1050" b="1" spc="4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spc="-65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1050" b="1" spc="-3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1050" b="1" spc="-20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1050" b="1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1050" b="1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50" b="1" spc="-8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1050" b="1" spc="2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1050" b="1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1050" b="1" spc="-30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1050" b="1" spc="-2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1050" b="1" spc="4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spc="-100" dirty="0">
                <a:solidFill>
                  <a:srgbClr val="FFFFFF"/>
                </a:solidFill>
                <a:latin typeface="Tahoma"/>
                <a:cs typeface="Tahoma"/>
              </a:rPr>
              <a:t>nt</a:t>
            </a:r>
            <a:endParaRPr sz="1050" dirty="0">
              <a:latin typeface="Tahoma"/>
              <a:cs typeface="Tahoma"/>
            </a:endParaRPr>
          </a:p>
          <a:p>
            <a:pPr marL="186055" indent="-173990">
              <a:lnSpc>
                <a:spcPts val="1255"/>
              </a:lnSpc>
              <a:spcBef>
                <a:spcPts val="15"/>
              </a:spcBef>
              <a:buFont typeface="Wingdings"/>
              <a:buChar char=""/>
              <a:tabLst>
                <a:tab pos="186690" algn="l"/>
              </a:tabLst>
            </a:pPr>
            <a:r>
              <a:rPr sz="1050" b="1" spc="-30" dirty="0">
                <a:solidFill>
                  <a:srgbClr val="FFFFFF"/>
                </a:solidFill>
                <a:latin typeface="Tahoma"/>
                <a:cs typeface="Tahoma"/>
              </a:rPr>
              <a:t>Arch</a:t>
            </a:r>
            <a:r>
              <a:rPr sz="1050" b="1" spc="-35" dirty="0">
                <a:solidFill>
                  <a:srgbClr val="FFFFFF"/>
                </a:solidFill>
                <a:latin typeface="Tahoma"/>
                <a:cs typeface="Tahoma"/>
              </a:rPr>
              <a:t>it</a:t>
            </a:r>
            <a:r>
              <a:rPr sz="1050" b="1" spc="-30" dirty="0">
                <a:solidFill>
                  <a:srgbClr val="FFFFFF"/>
                </a:solidFill>
                <a:latin typeface="Tahoma"/>
                <a:cs typeface="Tahoma"/>
              </a:rPr>
              <a:t>ec</a:t>
            </a:r>
            <a:r>
              <a:rPr sz="1050" b="1" spc="-3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1050" b="1" spc="-30" dirty="0">
                <a:solidFill>
                  <a:srgbClr val="FFFFFF"/>
                </a:solidFill>
                <a:latin typeface="Tahoma"/>
                <a:cs typeface="Tahoma"/>
              </a:rPr>
              <a:t>ur</a:t>
            </a:r>
            <a:r>
              <a:rPr sz="1050" b="1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spc="-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50" b="1" spc="-35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1050" b="1" spc="-30" dirty="0">
                <a:solidFill>
                  <a:srgbClr val="FFFFFF"/>
                </a:solidFill>
                <a:latin typeface="Tahoma"/>
                <a:cs typeface="Tahoma"/>
              </a:rPr>
              <a:t>ocu</a:t>
            </a:r>
            <a:r>
              <a:rPr sz="1050" b="1" spc="-2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1050" b="1" spc="-3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1050" b="1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endParaRPr sz="1050" dirty="0">
              <a:latin typeface="Tahoma"/>
              <a:cs typeface="Tahoma"/>
            </a:endParaRPr>
          </a:p>
          <a:p>
            <a:pPr marL="186055" indent="-173990">
              <a:lnSpc>
                <a:spcPts val="1255"/>
              </a:lnSpc>
              <a:buFont typeface="Wingdings"/>
              <a:buChar char=""/>
              <a:tabLst>
                <a:tab pos="186690" algn="l"/>
              </a:tabLst>
            </a:pPr>
            <a:r>
              <a:rPr sz="1050" b="1" spc="-145" dirty="0">
                <a:solidFill>
                  <a:srgbClr val="FFFFFF"/>
                </a:solidFill>
                <a:latin typeface="Tahoma"/>
                <a:cs typeface="Tahoma"/>
              </a:rPr>
              <a:t>W</a:t>
            </a:r>
            <a:r>
              <a:rPr sz="1050" b="1" spc="-5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1050" b="1" spc="-3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1050" b="1" spc="-5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spc="-120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1050" b="1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1050" b="1" spc="-1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1050" b="1" dirty="0">
                <a:solidFill>
                  <a:srgbClr val="FFFFFF"/>
                </a:solidFill>
                <a:latin typeface="Tahoma"/>
                <a:cs typeface="Tahoma"/>
              </a:rPr>
              <a:t>me</a:t>
            </a:r>
            <a:r>
              <a:rPr sz="1050" b="1" spc="-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50" b="1" spc="-8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1050" b="1" spc="2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1050" b="1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1050" b="1" spc="-30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1050" b="1" spc="-2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1050" b="1" spc="4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spc="-100" dirty="0">
                <a:solidFill>
                  <a:srgbClr val="FFFFFF"/>
                </a:solidFill>
                <a:latin typeface="Tahoma"/>
                <a:cs typeface="Tahoma"/>
              </a:rPr>
              <a:t>nt</a:t>
            </a:r>
            <a:endParaRPr sz="1050" dirty="0">
              <a:latin typeface="Tahoma"/>
              <a:cs typeface="Tahoma"/>
            </a:endParaRPr>
          </a:p>
          <a:p>
            <a:pPr marL="186055" indent="-173990">
              <a:lnSpc>
                <a:spcPct val="100000"/>
              </a:lnSpc>
              <a:spcBef>
                <a:spcPts val="10"/>
              </a:spcBef>
              <a:buFont typeface="Wingdings"/>
              <a:buChar char=""/>
              <a:tabLst>
                <a:tab pos="186690" algn="l"/>
              </a:tabLst>
            </a:pPr>
            <a:r>
              <a:rPr sz="1050" b="1" spc="-35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1050" b="1" spc="-3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spc="-35" dirty="0">
                <a:solidFill>
                  <a:srgbClr val="FFFFFF"/>
                </a:solidFill>
                <a:latin typeface="Tahoma"/>
                <a:cs typeface="Tahoma"/>
              </a:rPr>
              <a:t>tail</a:t>
            </a:r>
            <a:r>
              <a:rPr sz="1050" b="1" spc="-3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1050" b="1" spc="-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50" b="1" spc="-5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1050" b="1" spc="-55" dirty="0">
                <a:solidFill>
                  <a:srgbClr val="FFFFFF"/>
                </a:solidFill>
                <a:latin typeface="Tahoma"/>
                <a:cs typeface="Tahoma"/>
              </a:rPr>
              <a:t>ro</a:t>
            </a:r>
            <a:r>
              <a:rPr sz="1050" b="1" spc="-50" dirty="0">
                <a:solidFill>
                  <a:srgbClr val="FFFFFF"/>
                </a:solidFill>
                <a:latin typeface="Tahoma"/>
                <a:cs typeface="Tahoma"/>
              </a:rPr>
              <a:t>j</a:t>
            </a:r>
            <a:r>
              <a:rPr sz="1050" b="1" spc="-55" dirty="0">
                <a:solidFill>
                  <a:srgbClr val="FFFFFF"/>
                </a:solidFill>
                <a:latin typeface="Tahoma"/>
                <a:cs typeface="Tahoma"/>
              </a:rPr>
              <a:t>ec</a:t>
            </a:r>
            <a:r>
              <a:rPr sz="1050" b="1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1050" b="1" spc="-50" dirty="0">
                <a:solidFill>
                  <a:srgbClr val="FFFFFF"/>
                </a:solidFill>
                <a:latin typeface="Tahoma"/>
                <a:cs typeface="Tahoma"/>
              </a:rPr>
              <a:t> R</a:t>
            </a:r>
            <a:r>
              <a:rPr sz="1050" b="1" spc="-5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1050" b="1" spc="-4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1050" b="1" spc="-55" dirty="0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sz="1050" b="1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endParaRPr sz="1050" dirty="0">
              <a:latin typeface="Tahoma"/>
              <a:cs typeface="Tahoma"/>
            </a:endParaRPr>
          </a:p>
        </p:txBody>
      </p:sp>
      <p:grpSp>
        <p:nvGrpSpPr>
          <p:cNvPr id="97" name="object 74">
            <a:extLst>
              <a:ext uri="{FF2B5EF4-FFF2-40B4-BE49-F238E27FC236}">
                <a16:creationId xmlns:a16="http://schemas.microsoft.com/office/drawing/2014/main" id="{319AA324-6E73-B818-D3A8-8002649F28DF}"/>
              </a:ext>
            </a:extLst>
          </p:cNvPr>
          <p:cNvGrpSpPr/>
          <p:nvPr/>
        </p:nvGrpSpPr>
        <p:grpSpPr>
          <a:xfrm>
            <a:off x="890016" y="1231391"/>
            <a:ext cx="1694814" cy="1082040"/>
            <a:chOff x="890016" y="1231391"/>
            <a:chExt cx="1694814" cy="1082040"/>
          </a:xfrm>
        </p:grpSpPr>
        <p:sp>
          <p:nvSpPr>
            <p:cNvPr id="98" name="object 75">
              <a:extLst>
                <a:ext uri="{FF2B5EF4-FFF2-40B4-BE49-F238E27FC236}">
                  <a16:creationId xmlns:a16="http://schemas.microsoft.com/office/drawing/2014/main" id="{7A91E365-6CAC-479A-426A-E2E252D4D261}"/>
                </a:ext>
              </a:extLst>
            </p:cNvPr>
            <p:cNvSpPr/>
            <p:nvPr/>
          </p:nvSpPr>
          <p:spPr>
            <a:xfrm>
              <a:off x="899160" y="1240535"/>
              <a:ext cx="1676400" cy="1064260"/>
            </a:xfrm>
            <a:custGeom>
              <a:avLst/>
              <a:gdLst/>
              <a:ahLst/>
              <a:cxnLst/>
              <a:rect l="l" t="t" r="r" b="b"/>
              <a:pathLst>
                <a:path w="1676400" h="1064260">
                  <a:moveTo>
                    <a:pt x="1020953" y="0"/>
                  </a:moveTo>
                  <a:lnTo>
                    <a:pt x="465455" y="0"/>
                  </a:lnTo>
                  <a:lnTo>
                    <a:pt x="417861" y="2403"/>
                  </a:lnTo>
                  <a:lnTo>
                    <a:pt x="371643" y="9457"/>
                  </a:lnTo>
                  <a:lnTo>
                    <a:pt x="327034" y="20927"/>
                  </a:lnTo>
                  <a:lnTo>
                    <a:pt x="284269" y="36579"/>
                  </a:lnTo>
                  <a:lnTo>
                    <a:pt x="243581" y="56181"/>
                  </a:lnTo>
                  <a:lnTo>
                    <a:pt x="205204" y="79496"/>
                  </a:lnTo>
                  <a:lnTo>
                    <a:pt x="169373" y="106292"/>
                  </a:lnTo>
                  <a:lnTo>
                    <a:pt x="136320" y="136334"/>
                  </a:lnTo>
                  <a:lnTo>
                    <a:pt x="106280" y="169388"/>
                  </a:lnTo>
                  <a:lnTo>
                    <a:pt x="79486" y="205221"/>
                  </a:lnTo>
                  <a:lnTo>
                    <a:pt x="56173" y="243598"/>
                  </a:lnTo>
                  <a:lnTo>
                    <a:pt x="36574" y="284285"/>
                  </a:lnTo>
                  <a:lnTo>
                    <a:pt x="20924" y="327048"/>
                  </a:lnTo>
                  <a:lnTo>
                    <a:pt x="9455" y="371654"/>
                  </a:lnTo>
                  <a:lnTo>
                    <a:pt x="2402" y="417867"/>
                  </a:lnTo>
                  <a:lnTo>
                    <a:pt x="0" y="465454"/>
                  </a:lnTo>
                  <a:lnTo>
                    <a:pt x="0" y="1063752"/>
                  </a:lnTo>
                  <a:lnTo>
                    <a:pt x="151676" y="1063752"/>
                  </a:lnTo>
                  <a:lnTo>
                    <a:pt x="151676" y="465454"/>
                  </a:lnTo>
                  <a:lnTo>
                    <a:pt x="155077" y="419072"/>
                  </a:lnTo>
                  <a:lnTo>
                    <a:pt x="164959" y="374806"/>
                  </a:lnTo>
                  <a:lnTo>
                    <a:pt x="180835" y="333140"/>
                  </a:lnTo>
                  <a:lnTo>
                    <a:pt x="202222" y="294561"/>
                  </a:lnTo>
                  <a:lnTo>
                    <a:pt x="228633" y="259552"/>
                  </a:lnTo>
                  <a:lnTo>
                    <a:pt x="259584" y="228598"/>
                  </a:lnTo>
                  <a:lnTo>
                    <a:pt x="294589" y="202186"/>
                  </a:lnTo>
                  <a:lnTo>
                    <a:pt x="333164" y="180798"/>
                  </a:lnTo>
                  <a:lnTo>
                    <a:pt x="374823" y="164921"/>
                  </a:lnTo>
                  <a:lnTo>
                    <a:pt x="419082" y="155039"/>
                  </a:lnTo>
                  <a:lnTo>
                    <a:pt x="465455" y="151637"/>
                  </a:lnTo>
                  <a:lnTo>
                    <a:pt x="1020953" y="151637"/>
                  </a:lnTo>
                  <a:lnTo>
                    <a:pt x="1067303" y="155039"/>
                  </a:lnTo>
                  <a:lnTo>
                    <a:pt x="1111544" y="164921"/>
                  </a:lnTo>
                  <a:lnTo>
                    <a:pt x="1153188" y="180798"/>
                  </a:lnTo>
                  <a:lnTo>
                    <a:pt x="1191752" y="202186"/>
                  </a:lnTo>
                  <a:lnTo>
                    <a:pt x="1226749" y="228598"/>
                  </a:lnTo>
                  <a:lnTo>
                    <a:pt x="1257693" y="259552"/>
                  </a:lnTo>
                  <a:lnTo>
                    <a:pt x="1284101" y="294561"/>
                  </a:lnTo>
                  <a:lnTo>
                    <a:pt x="1305484" y="333140"/>
                  </a:lnTo>
                  <a:lnTo>
                    <a:pt x="1321360" y="374806"/>
                  </a:lnTo>
                  <a:lnTo>
                    <a:pt x="1331241" y="419072"/>
                  </a:lnTo>
                  <a:lnTo>
                    <a:pt x="1334642" y="465454"/>
                  </a:lnTo>
                  <a:lnTo>
                    <a:pt x="1334642" y="721613"/>
                  </a:lnTo>
                  <a:lnTo>
                    <a:pt x="1144523" y="721613"/>
                  </a:lnTo>
                  <a:lnTo>
                    <a:pt x="1410462" y="1063752"/>
                  </a:lnTo>
                  <a:lnTo>
                    <a:pt x="1676400" y="721613"/>
                  </a:lnTo>
                  <a:lnTo>
                    <a:pt x="1486281" y="721613"/>
                  </a:lnTo>
                  <a:lnTo>
                    <a:pt x="1486281" y="465454"/>
                  </a:lnTo>
                  <a:lnTo>
                    <a:pt x="1483879" y="417867"/>
                  </a:lnTo>
                  <a:lnTo>
                    <a:pt x="1476829" y="371654"/>
                  </a:lnTo>
                  <a:lnTo>
                    <a:pt x="1465365" y="327048"/>
                  </a:lnTo>
                  <a:lnTo>
                    <a:pt x="1449720" y="284285"/>
                  </a:lnTo>
                  <a:lnTo>
                    <a:pt x="1430129" y="243598"/>
                  </a:lnTo>
                  <a:lnTo>
                    <a:pt x="1406824" y="205221"/>
                  </a:lnTo>
                  <a:lnTo>
                    <a:pt x="1380040" y="169388"/>
                  </a:lnTo>
                  <a:lnTo>
                    <a:pt x="1350010" y="136334"/>
                  </a:lnTo>
                  <a:lnTo>
                    <a:pt x="1316967" y="106292"/>
                  </a:lnTo>
                  <a:lnTo>
                    <a:pt x="1281146" y="79496"/>
                  </a:lnTo>
                  <a:lnTo>
                    <a:pt x="1242780" y="56181"/>
                  </a:lnTo>
                  <a:lnTo>
                    <a:pt x="1202102" y="36579"/>
                  </a:lnTo>
                  <a:lnTo>
                    <a:pt x="1159347" y="20927"/>
                  </a:lnTo>
                  <a:lnTo>
                    <a:pt x="1114748" y="9457"/>
                  </a:lnTo>
                  <a:lnTo>
                    <a:pt x="1068539" y="2403"/>
                  </a:lnTo>
                  <a:lnTo>
                    <a:pt x="1020953" y="0"/>
                  </a:lnTo>
                  <a:close/>
                </a:path>
              </a:pathLst>
            </a:custGeom>
            <a:solidFill>
              <a:srgbClr val="0779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76">
              <a:extLst>
                <a:ext uri="{FF2B5EF4-FFF2-40B4-BE49-F238E27FC236}">
                  <a16:creationId xmlns:a16="http://schemas.microsoft.com/office/drawing/2014/main" id="{D357F313-9C88-2900-DC13-12240B20DC06}"/>
                </a:ext>
              </a:extLst>
            </p:cNvPr>
            <p:cNvSpPr/>
            <p:nvPr/>
          </p:nvSpPr>
          <p:spPr>
            <a:xfrm>
              <a:off x="899160" y="1240535"/>
              <a:ext cx="1676400" cy="1064260"/>
            </a:xfrm>
            <a:custGeom>
              <a:avLst/>
              <a:gdLst/>
              <a:ahLst/>
              <a:cxnLst/>
              <a:rect l="l" t="t" r="r" b="b"/>
              <a:pathLst>
                <a:path w="1676400" h="1064260">
                  <a:moveTo>
                    <a:pt x="0" y="1063752"/>
                  </a:moveTo>
                  <a:lnTo>
                    <a:pt x="0" y="465454"/>
                  </a:lnTo>
                  <a:lnTo>
                    <a:pt x="2402" y="417867"/>
                  </a:lnTo>
                  <a:lnTo>
                    <a:pt x="9455" y="371654"/>
                  </a:lnTo>
                  <a:lnTo>
                    <a:pt x="20924" y="327048"/>
                  </a:lnTo>
                  <a:lnTo>
                    <a:pt x="36574" y="284285"/>
                  </a:lnTo>
                  <a:lnTo>
                    <a:pt x="56173" y="243598"/>
                  </a:lnTo>
                  <a:lnTo>
                    <a:pt x="79486" y="205221"/>
                  </a:lnTo>
                  <a:lnTo>
                    <a:pt x="106280" y="169388"/>
                  </a:lnTo>
                  <a:lnTo>
                    <a:pt x="136320" y="136334"/>
                  </a:lnTo>
                  <a:lnTo>
                    <a:pt x="169373" y="106292"/>
                  </a:lnTo>
                  <a:lnTo>
                    <a:pt x="205204" y="79496"/>
                  </a:lnTo>
                  <a:lnTo>
                    <a:pt x="243581" y="56181"/>
                  </a:lnTo>
                  <a:lnTo>
                    <a:pt x="284269" y="36579"/>
                  </a:lnTo>
                  <a:lnTo>
                    <a:pt x="327034" y="20927"/>
                  </a:lnTo>
                  <a:lnTo>
                    <a:pt x="371643" y="9457"/>
                  </a:lnTo>
                  <a:lnTo>
                    <a:pt x="417861" y="2403"/>
                  </a:lnTo>
                  <a:lnTo>
                    <a:pt x="465455" y="0"/>
                  </a:lnTo>
                  <a:lnTo>
                    <a:pt x="1020953" y="0"/>
                  </a:lnTo>
                  <a:lnTo>
                    <a:pt x="1068539" y="2403"/>
                  </a:lnTo>
                  <a:lnTo>
                    <a:pt x="1114748" y="9457"/>
                  </a:lnTo>
                  <a:lnTo>
                    <a:pt x="1159347" y="20927"/>
                  </a:lnTo>
                  <a:lnTo>
                    <a:pt x="1202102" y="36579"/>
                  </a:lnTo>
                  <a:lnTo>
                    <a:pt x="1242780" y="56181"/>
                  </a:lnTo>
                  <a:lnTo>
                    <a:pt x="1281146" y="79496"/>
                  </a:lnTo>
                  <a:lnTo>
                    <a:pt x="1316967" y="106292"/>
                  </a:lnTo>
                  <a:lnTo>
                    <a:pt x="1350010" y="136334"/>
                  </a:lnTo>
                  <a:lnTo>
                    <a:pt x="1380040" y="169388"/>
                  </a:lnTo>
                  <a:lnTo>
                    <a:pt x="1406824" y="205221"/>
                  </a:lnTo>
                  <a:lnTo>
                    <a:pt x="1430129" y="243598"/>
                  </a:lnTo>
                  <a:lnTo>
                    <a:pt x="1449720" y="284285"/>
                  </a:lnTo>
                  <a:lnTo>
                    <a:pt x="1465365" y="327048"/>
                  </a:lnTo>
                  <a:lnTo>
                    <a:pt x="1476829" y="371654"/>
                  </a:lnTo>
                  <a:lnTo>
                    <a:pt x="1483879" y="417867"/>
                  </a:lnTo>
                  <a:lnTo>
                    <a:pt x="1486281" y="465454"/>
                  </a:lnTo>
                  <a:lnTo>
                    <a:pt x="1486281" y="721613"/>
                  </a:lnTo>
                  <a:lnTo>
                    <a:pt x="1676400" y="721613"/>
                  </a:lnTo>
                  <a:lnTo>
                    <a:pt x="1410462" y="1063752"/>
                  </a:lnTo>
                  <a:lnTo>
                    <a:pt x="1144523" y="721613"/>
                  </a:lnTo>
                  <a:lnTo>
                    <a:pt x="1334642" y="721613"/>
                  </a:lnTo>
                  <a:lnTo>
                    <a:pt x="1334642" y="465454"/>
                  </a:lnTo>
                  <a:lnTo>
                    <a:pt x="1331241" y="419072"/>
                  </a:lnTo>
                  <a:lnTo>
                    <a:pt x="1321360" y="374806"/>
                  </a:lnTo>
                  <a:lnTo>
                    <a:pt x="1305484" y="333140"/>
                  </a:lnTo>
                  <a:lnTo>
                    <a:pt x="1284101" y="294561"/>
                  </a:lnTo>
                  <a:lnTo>
                    <a:pt x="1257693" y="259552"/>
                  </a:lnTo>
                  <a:lnTo>
                    <a:pt x="1226749" y="228598"/>
                  </a:lnTo>
                  <a:lnTo>
                    <a:pt x="1191752" y="202186"/>
                  </a:lnTo>
                  <a:lnTo>
                    <a:pt x="1153188" y="180798"/>
                  </a:lnTo>
                  <a:lnTo>
                    <a:pt x="1111544" y="164921"/>
                  </a:lnTo>
                  <a:lnTo>
                    <a:pt x="1067303" y="155039"/>
                  </a:lnTo>
                  <a:lnTo>
                    <a:pt x="1020953" y="151637"/>
                  </a:lnTo>
                  <a:lnTo>
                    <a:pt x="465455" y="151637"/>
                  </a:lnTo>
                  <a:lnTo>
                    <a:pt x="419082" y="155039"/>
                  </a:lnTo>
                  <a:lnTo>
                    <a:pt x="374823" y="164921"/>
                  </a:lnTo>
                  <a:lnTo>
                    <a:pt x="333164" y="180798"/>
                  </a:lnTo>
                  <a:lnTo>
                    <a:pt x="294589" y="202186"/>
                  </a:lnTo>
                  <a:lnTo>
                    <a:pt x="259584" y="228598"/>
                  </a:lnTo>
                  <a:lnTo>
                    <a:pt x="228633" y="259552"/>
                  </a:lnTo>
                  <a:lnTo>
                    <a:pt x="202222" y="294561"/>
                  </a:lnTo>
                  <a:lnTo>
                    <a:pt x="180835" y="333140"/>
                  </a:lnTo>
                  <a:lnTo>
                    <a:pt x="164959" y="374806"/>
                  </a:lnTo>
                  <a:lnTo>
                    <a:pt x="155077" y="419072"/>
                  </a:lnTo>
                  <a:lnTo>
                    <a:pt x="151676" y="465454"/>
                  </a:lnTo>
                  <a:lnTo>
                    <a:pt x="151676" y="1063752"/>
                  </a:lnTo>
                  <a:lnTo>
                    <a:pt x="0" y="1063752"/>
                  </a:lnTo>
                  <a:close/>
                </a:path>
              </a:pathLst>
            </a:custGeom>
            <a:ln w="18287">
              <a:solidFill>
                <a:srgbClr val="45ACF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00" name="object 73">
            <a:extLst>
              <a:ext uri="{FF2B5EF4-FFF2-40B4-BE49-F238E27FC236}">
                <a16:creationId xmlns:a16="http://schemas.microsoft.com/office/drawing/2014/main" id="{24F9C3B1-DA87-A54B-8E82-31C02352DCB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1722" y="2634343"/>
            <a:ext cx="1438222" cy="1100762"/>
          </a:xfrm>
          <a:prstGeom prst="rect">
            <a:avLst/>
          </a:prstGeom>
        </p:spPr>
      </p:pic>
      <p:sp>
        <p:nvSpPr>
          <p:cNvPr id="101" name="TextBox 100">
            <a:extLst>
              <a:ext uri="{FF2B5EF4-FFF2-40B4-BE49-F238E27FC236}">
                <a16:creationId xmlns:a16="http://schemas.microsoft.com/office/drawing/2014/main" id="{595A2DB0-8E94-FCCB-11D4-2639FB130430}"/>
              </a:ext>
            </a:extLst>
          </p:cNvPr>
          <p:cNvSpPr txBox="1"/>
          <p:nvPr/>
        </p:nvSpPr>
        <p:spPr>
          <a:xfrm>
            <a:off x="389964" y="2312894"/>
            <a:ext cx="1411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</a:rPr>
              <a:t>Real World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B783E6B-36F8-9235-F91B-98543C8DE6F8}"/>
              </a:ext>
            </a:extLst>
          </p:cNvPr>
          <p:cNvSpPr txBox="1"/>
          <p:nvPr/>
        </p:nvSpPr>
        <p:spPr>
          <a:xfrm>
            <a:off x="8511987" y="2245659"/>
            <a:ext cx="25683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</a:rPr>
              <a:t>DATA PRE-PROCESSING</a:t>
            </a:r>
          </a:p>
        </p:txBody>
      </p:sp>
      <p:sp>
        <p:nvSpPr>
          <p:cNvPr id="103" name="Rectangle: Rounded Corners 102">
            <a:extLst>
              <a:ext uri="{FF2B5EF4-FFF2-40B4-BE49-F238E27FC236}">
                <a16:creationId xmlns:a16="http://schemas.microsoft.com/office/drawing/2014/main" id="{05BFF95E-EAE3-EB65-CFE9-902292A3CA13}"/>
              </a:ext>
            </a:extLst>
          </p:cNvPr>
          <p:cNvSpPr/>
          <p:nvPr/>
        </p:nvSpPr>
        <p:spPr>
          <a:xfrm>
            <a:off x="1411941" y="0"/>
            <a:ext cx="10340788" cy="1183341"/>
          </a:xfrm>
          <a:prstGeom prst="roundRect">
            <a:avLst>
              <a:gd name="adj" fmla="val 13772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spc="13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ARCHITECTURE</a:t>
            </a:r>
            <a:endParaRPr lang="en-IN" sz="8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</a:endParaRPr>
          </a:p>
        </p:txBody>
      </p:sp>
      <p:sp>
        <p:nvSpPr>
          <p:cNvPr id="104" name="object 72">
            <a:extLst>
              <a:ext uri="{FF2B5EF4-FFF2-40B4-BE49-F238E27FC236}">
                <a16:creationId xmlns:a16="http://schemas.microsoft.com/office/drawing/2014/main" id="{566A967D-A21C-4BB4-14D7-2E2DC409EA05}"/>
              </a:ext>
            </a:extLst>
          </p:cNvPr>
          <p:cNvSpPr txBox="1"/>
          <p:nvPr/>
        </p:nvSpPr>
        <p:spPr>
          <a:xfrm>
            <a:off x="3479337" y="5896125"/>
            <a:ext cx="2056764" cy="84189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86055" indent="-173990">
              <a:lnSpc>
                <a:spcPts val="1255"/>
              </a:lnSpc>
              <a:spcBef>
                <a:spcPts val="105"/>
              </a:spcBef>
              <a:buFont typeface="Wingdings"/>
              <a:buChar char=""/>
              <a:tabLst>
                <a:tab pos="186690" algn="l"/>
              </a:tabLst>
            </a:pPr>
            <a:r>
              <a:rPr sz="1050" b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L</a:t>
            </a:r>
            <a:r>
              <a:rPr sz="1050" b="1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o</a:t>
            </a:r>
            <a:r>
              <a:rPr sz="1050" b="1" spc="-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w</a:t>
            </a:r>
            <a:r>
              <a:rPr sz="1050" b="1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-</a:t>
            </a:r>
            <a:r>
              <a:rPr sz="1050" b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L</a:t>
            </a:r>
            <a:r>
              <a:rPr sz="1050" b="1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spc="-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v</a:t>
            </a:r>
            <a:r>
              <a:rPr sz="1050" b="1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l</a:t>
            </a:r>
            <a:r>
              <a:rPr sz="1050" b="1" spc="-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 </a:t>
            </a:r>
            <a:r>
              <a:rPr sz="1050" b="1" spc="-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D</a:t>
            </a:r>
            <a:r>
              <a:rPr sz="1050" b="1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spc="-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s</a:t>
            </a:r>
            <a:r>
              <a:rPr sz="1050" b="1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i</a:t>
            </a:r>
            <a:r>
              <a:rPr sz="1050" b="1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g</a:t>
            </a:r>
            <a:r>
              <a:rPr sz="1050" b="1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n</a:t>
            </a:r>
            <a:r>
              <a:rPr sz="1050" b="1" spc="-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 </a:t>
            </a:r>
            <a:r>
              <a:rPr sz="1050" b="1" spc="-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D</a:t>
            </a:r>
            <a:r>
              <a:rPr sz="1050" b="1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o</a:t>
            </a:r>
            <a:r>
              <a:rPr sz="1050" b="1" spc="1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c</a:t>
            </a:r>
            <a:r>
              <a:rPr sz="1050" b="1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um</a:t>
            </a:r>
            <a:r>
              <a:rPr sz="1050" b="1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spc="-1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nt</a:t>
            </a:r>
            <a:endParaRPr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Tahoma"/>
            </a:endParaRPr>
          </a:p>
          <a:p>
            <a:pPr marL="186055" indent="-173990">
              <a:lnSpc>
                <a:spcPts val="1255"/>
              </a:lnSpc>
              <a:buFont typeface="Wingdings"/>
              <a:buChar char=""/>
              <a:tabLst>
                <a:tab pos="186690" algn="l"/>
              </a:tabLst>
            </a:pPr>
            <a:r>
              <a:rPr sz="1050" b="1" spc="-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H</a:t>
            </a:r>
            <a:r>
              <a:rPr sz="1050" b="1" spc="-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i</a:t>
            </a:r>
            <a:r>
              <a:rPr sz="1050" b="1" spc="-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g</a:t>
            </a:r>
            <a:r>
              <a:rPr sz="1050" b="1" spc="-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h</a:t>
            </a:r>
            <a:r>
              <a:rPr sz="1050" b="1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-</a:t>
            </a:r>
            <a:r>
              <a:rPr sz="1050" b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L</a:t>
            </a:r>
            <a:r>
              <a:rPr sz="1050" b="1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v</a:t>
            </a:r>
            <a:r>
              <a:rPr sz="1050" b="1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l</a:t>
            </a:r>
            <a:r>
              <a:rPr sz="1050" b="1" spc="-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 </a:t>
            </a:r>
            <a:r>
              <a:rPr sz="1050" b="1" spc="-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D</a:t>
            </a:r>
            <a:r>
              <a:rPr sz="1050" b="1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spc="-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s</a:t>
            </a:r>
            <a:r>
              <a:rPr sz="1050" b="1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i</a:t>
            </a:r>
            <a:r>
              <a:rPr sz="1050" b="1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g</a:t>
            </a:r>
            <a:r>
              <a:rPr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n</a:t>
            </a:r>
            <a:r>
              <a:rPr sz="1050" b="1" spc="-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 </a:t>
            </a:r>
            <a:r>
              <a:rPr sz="1050" b="1" spc="-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D</a:t>
            </a:r>
            <a:r>
              <a:rPr sz="1050" b="1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o</a:t>
            </a:r>
            <a:r>
              <a:rPr sz="1050" b="1" spc="114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c</a:t>
            </a:r>
            <a:r>
              <a:rPr sz="1050" b="1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u</a:t>
            </a:r>
            <a:r>
              <a:rPr sz="1050" b="1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m</a:t>
            </a:r>
            <a:r>
              <a:rPr sz="1050" b="1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spc="-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nt</a:t>
            </a:r>
            <a:endParaRPr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Tahoma"/>
            </a:endParaRPr>
          </a:p>
          <a:p>
            <a:pPr marL="186055" indent="-173990">
              <a:lnSpc>
                <a:spcPts val="1255"/>
              </a:lnSpc>
              <a:spcBef>
                <a:spcPts val="15"/>
              </a:spcBef>
              <a:buFont typeface="Wingdings"/>
              <a:buChar char=""/>
              <a:tabLst>
                <a:tab pos="186690" algn="l"/>
              </a:tabLst>
            </a:pPr>
            <a:r>
              <a:rPr sz="1050" b="1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Arch</a:t>
            </a:r>
            <a:r>
              <a:rPr sz="1050" b="1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it</a:t>
            </a:r>
            <a:r>
              <a:rPr sz="1050" b="1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ec</a:t>
            </a:r>
            <a:r>
              <a:rPr sz="1050" b="1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t</a:t>
            </a:r>
            <a:r>
              <a:rPr sz="1050" b="1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ur</a:t>
            </a:r>
            <a:r>
              <a:rPr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spc="-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 </a:t>
            </a:r>
            <a:r>
              <a:rPr sz="1050" b="1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D</a:t>
            </a:r>
            <a:r>
              <a:rPr sz="1050" b="1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ocu</a:t>
            </a:r>
            <a:r>
              <a:rPr sz="1050" b="1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m</a:t>
            </a:r>
            <a:r>
              <a:rPr sz="1050" b="1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en</a:t>
            </a:r>
            <a:r>
              <a:rPr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t</a:t>
            </a:r>
            <a:endParaRPr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Tahoma"/>
            </a:endParaRPr>
          </a:p>
          <a:p>
            <a:pPr marL="186055" indent="-173990">
              <a:lnSpc>
                <a:spcPts val="1255"/>
              </a:lnSpc>
              <a:buFont typeface="Wingdings"/>
              <a:buChar char=""/>
              <a:tabLst>
                <a:tab pos="186690" algn="l"/>
              </a:tabLst>
            </a:pPr>
            <a:r>
              <a:rPr sz="1050" b="1" spc="-1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W</a:t>
            </a:r>
            <a:r>
              <a:rPr sz="1050" b="1" spc="-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i</a:t>
            </a:r>
            <a:r>
              <a:rPr sz="1050" b="1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r</a:t>
            </a:r>
            <a:r>
              <a:rPr sz="1050" b="1" spc="-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spc="-1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f</a:t>
            </a:r>
            <a:r>
              <a:rPr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r</a:t>
            </a:r>
            <a:r>
              <a:rPr sz="1050" b="1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a</a:t>
            </a:r>
            <a:r>
              <a:rPr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me</a:t>
            </a:r>
            <a:r>
              <a:rPr sz="1050" b="1" spc="-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 </a:t>
            </a:r>
            <a:r>
              <a:rPr sz="1050" b="1" spc="-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D</a:t>
            </a:r>
            <a:r>
              <a:rPr sz="1050" b="1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o</a:t>
            </a:r>
            <a:r>
              <a:rPr sz="1050" b="1" spc="114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c</a:t>
            </a:r>
            <a:r>
              <a:rPr sz="1050" b="1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u</a:t>
            </a:r>
            <a:r>
              <a:rPr sz="1050" b="1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m</a:t>
            </a:r>
            <a:r>
              <a:rPr sz="1050" b="1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spc="-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nt</a:t>
            </a:r>
            <a:endParaRPr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Tahoma"/>
            </a:endParaRPr>
          </a:p>
          <a:p>
            <a:pPr marL="186055" indent="-173990">
              <a:lnSpc>
                <a:spcPct val="100000"/>
              </a:lnSpc>
              <a:spcBef>
                <a:spcPts val="10"/>
              </a:spcBef>
              <a:buFont typeface="Wingdings"/>
              <a:buChar char=""/>
              <a:tabLst>
                <a:tab pos="186690" algn="l"/>
              </a:tabLst>
            </a:pPr>
            <a:r>
              <a:rPr sz="1050" b="1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D</a:t>
            </a:r>
            <a:r>
              <a:rPr sz="1050" b="1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spc="-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tail</a:t>
            </a:r>
            <a:r>
              <a:rPr sz="1050" b="1" spc="-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d</a:t>
            </a:r>
            <a:r>
              <a:rPr sz="1050" b="1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 </a:t>
            </a:r>
            <a:r>
              <a:rPr sz="1050" b="1" spc="-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P</a:t>
            </a:r>
            <a:r>
              <a:rPr sz="1050" b="1" spc="-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ro</a:t>
            </a:r>
            <a:r>
              <a:rPr sz="1050" b="1" spc="-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j</a:t>
            </a:r>
            <a:r>
              <a:rPr sz="1050" b="1" spc="-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ec</a:t>
            </a:r>
            <a:r>
              <a:rPr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t</a:t>
            </a:r>
            <a:r>
              <a:rPr sz="1050" b="1" spc="-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 R</a:t>
            </a:r>
            <a:r>
              <a:rPr sz="1050" b="1" spc="-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e</a:t>
            </a:r>
            <a:r>
              <a:rPr sz="1050" b="1" spc="-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p</a:t>
            </a:r>
            <a:r>
              <a:rPr sz="1050" b="1" spc="-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or</a:t>
            </a:r>
            <a:r>
              <a:rPr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Tahoma"/>
              </a:rPr>
              <a:t>t</a:t>
            </a:r>
            <a:endParaRPr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889126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48E5E13-86FE-4923-8C65-F03A91827BC2}"/>
              </a:ext>
            </a:extLst>
          </p:cNvPr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95F52-4DFE-426F-A6E5-454B7D1E29FE}"/>
              </a:ext>
            </a:extLst>
          </p:cNvPr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CF9FB-F5CA-4B59-A222-7F046A3ED07B}"/>
              </a:ext>
            </a:extLst>
          </p:cNvPr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E8C83-9B3D-4B47-8C29-1713C483237F}"/>
              </a:ext>
            </a:extLst>
          </p:cNvPr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ED0050DF-723B-4A1F-97B0-2DEE56B8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DA6230B-073B-E52C-32B4-89B9FCD427CD}"/>
              </a:ext>
            </a:extLst>
          </p:cNvPr>
          <p:cNvSpPr txBox="1"/>
          <p:nvPr/>
        </p:nvSpPr>
        <p:spPr>
          <a:xfrm>
            <a:off x="161366" y="201706"/>
            <a:ext cx="8942294" cy="1292662"/>
          </a:xfrm>
          <a:prstGeom prst="rect">
            <a:avLst/>
          </a:prstGeom>
          <a:solidFill>
            <a:srgbClr val="FF9900"/>
          </a:solidFill>
        </p:spPr>
        <p:txBody>
          <a:bodyPr wrap="square" rtlCol="0">
            <a:spAutoFit/>
          </a:bodyPr>
          <a:lstStyle/>
          <a:p>
            <a:r>
              <a:rPr lang="en-US" sz="6000" b="1" spc="3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DATASET</a:t>
            </a:r>
            <a:r>
              <a:rPr lang="en-US" sz="6000" b="1" spc="3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lang="en-US" sz="6000" b="1" spc="2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INFORMATION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Cambria"/>
            </a:endParaRPr>
          </a:p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D38D46-EE86-2C10-F636-9ED22C8686EA}"/>
              </a:ext>
            </a:extLst>
          </p:cNvPr>
          <p:cNvSpPr txBox="1"/>
          <p:nvPr/>
        </p:nvSpPr>
        <p:spPr>
          <a:xfrm>
            <a:off x="403411" y="2339788"/>
            <a:ext cx="965498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8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This</a:t>
            </a:r>
            <a:r>
              <a:rPr lang="en-US" sz="3600" spc="-10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is</a:t>
            </a:r>
            <a:r>
              <a:rPr lang="en-US" sz="3600" spc="-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8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a</a:t>
            </a:r>
            <a:r>
              <a:rPr lang="en-US" sz="3600" spc="-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Sales</a:t>
            </a:r>
            <a:r>
              <a:rPr lang="en-US" sz="3600" spc="-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1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related</a:t>
            </a:r>
            <a:r>
              <a:rPr lang="en-US" sz="3600" spc="-1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114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dataset</a:t>
            </a:r>
            <a:r>
              <a:rPr lang="en-US" sz="3600" spc="-1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1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that</a:t>
            </a:r>
            <a:r>
              <a:rPr lang="en-US" sz="3600" spc="-1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1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contains</a:t>
            </a:r>
            <a:r>
              <a:rPr lang="en-US" sz="3600" spc="-1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114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Information</a:t>
            </a:r>
            <a:r>
              <a:rPr lang="en-US" sz="3600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9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like</a:t>
            </a:r>
            <a:r>
              <a:rPr lang="en-US" sz="3600" spc="-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Sales </a:t>
            </a:r>
            <a:r>
              <a:rPr lang="en-US" sz="3600" spc="-59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1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Amt., </a:t>
            </a:r>
            <a:r>
              <a:rPr lang="en-US" sz="3600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Cost </a:t>
            </a:r>
            <a:r>
              <a:rPr lang="en-US" sz="3600" spc="1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Amt., </a:t>
            </a:r>
            <a:r>
              <a:rPr lang="en-US" sz="36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Sales </a:t>
            </a:r>
            <a:r>
              <a:rPr lang="en-US" sz="3600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Prices, </a:t>
            </a:r>
            <a:r>
              <a:rPr lang="en-US" sz="3600" spc="1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List </a:t>
            </a:r>
            <a:r>
              <a:rPr lang="en-US" sz="3600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Prices, </a:t>
            </a:r>
            <a:r>
              <a:rPr lang="en-US" sz="36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Sales </a:t>
            </a:r>
            <a:r>
              <a:rPr lang="en-US" sz="3600" spc="9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Margins, </a:t>
            </a:r>
            <a:r>
              <a:rPr lang="en-US" sz="36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Sales </a:t>
            </a:r>
            <a:r>
              <a:rPr lang="en-US" sz="3600" spc="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9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Quantities,</a:t>
            </a:r>
            <a:r>
              <a:rPr lang="en-US" sz="3600" spc="-1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 </a:t>
            </a:r>
            <a:r>
              <a:rPr lang="en-US" sz="3600" spc="1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Arial MT"/>
              </a:rPr>
              <a:t>etc.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Arial MT"/>
            </a:endParaRPr>
          </a:p>
          <a:p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183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>
            <a:extLst>
              <a:ext uri="{FF2B5EF4-FFF2-40B4-BE49-F238E27FC236}">
                <a16:creationId xmlns:a16="http://schemas.microsoft.com/office/drawing/2014/main" id="{D58710CA-297C-4A27-A56F-127ECD2FF7BA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6" name="Graphic 4">
              <a:extLst>
                <a:ext uri="{FF2B5EF4-FFF2-40B4-BE49-F238E27FC236}">
                  <a16:creationId xmlns:a16="http://schemas.microsoft.com/office/drawing/2014/main" id="{0E6F84CF-D2ED-4815-9903-F856C033FE84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67" name="Graphic 4">
              <a:extLst>
                <a:ext uri="{FF2B5EF4-FFF2-40B4-BE49-F238E27FC236}">
                  <a16:creationId xmlns:a16="http://schemas.microsoft.com/office/drawing/2014/main" id="{28251FD8-FF15-41FD-AF53-8F9FB476DFCA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68" name="Graphic 11">
            <a:extLst>
              <a:ext uri="{FF2B5EF4-FFF2-40B4-BE49-F238E27FC236}">
                <a16:creationId xmlns:a16="http://schemas.microsoft.com/office/drawing/2014/main" id="{1D9FDE98-6960-4232-8830-D31133DD0522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" name="object 4">
            <a:extLst>
              <a:ext uri="{FF2B5EF4-FFF2-40B4-BE49-F238E27FC236}">
                <a16:creationId xmlns:a16="http://schemas.microsoft.com/office/drawing/2014/main" id="{A283F0F3-DB90-2499-F9B3-3BA00DD45138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980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E55FD1F-FBD8-AF52-86BF-CEE3857EA4A7}"/>
              </a:ext>
            </a:extLst>
          </p:cNvPr>
          <p:cNvSpPr txBox="1"/>
          <p:nvPr/>
        </p:nvSpPr>
        <p:spPr>
          <a:xfrm>
            <a:off x="995082" y="1858042"/>
            <a:ext cx="10650071" cy="4999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5"/>
              </a:spcBef>
            </a:pPr>
            <a:r>
              <a:rPr lang="en-US" sz="32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At</a:t>
            </a:r>
            <a:r>
              <a:rPr lang="en-US" sz="32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$15,454,172.47,</a:t>
            </a:r>
            <a:r>
              <a:rPr lang="en-US" sz="32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Better</a:t>
            </a:r>
            <a:r>
              <a:rPr lang="en-US" sz="32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Large</a:t>
            </a:r>
            <a:r>
              <a:rPr lang="en-US" sz="32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Canned</a:t>
            </a:r>
            <a:r>
              <a:rPr lang="en-US" sz="32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Shrimp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had</a:t>
            </a:r>
            <a:r>
              <a:rPr lang="en-US" sz="32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the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highest</a:t>
            </a:r>
            <a:r>
              <a:rPr lang="en-US" sz="32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Sales</a:t>
            </a:r>
            <a:r>
              <a:rPr lang="en-US" sz="32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and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was</a:t>
            </a:r>
            <a:r>
              <a:rPr lang="en-US" sz="32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7,549,200.21%</a:t>
            </a:r>
            <a:r>
              <a:rPr lang="en-US" sz="32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higher</a:t>
            </a:r>
            <a:r>
              <a:rPr lang="en-US" sz="32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than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Kiwi 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Lox,</a:t>
            </a:r>
            <a:r>
              <a:rPr lang="en-US" sz="32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which</a:t>
            </a:r>
            <a:r>
              <a:rPr lang="en-US" sz="32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had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the</a:t>
            </a:r>
            <a:r>
              <a:rPr lang="en-US" sz="3200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lowest</a:t>
            </a:r>
            <a:r>
              <a:rPr lang="en-US" sz="32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Sales</a:t>
            </a:r>
            <a:r>
              <a:rPr lang="en-US" sz="32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at</a:t>
            </a:r>
          </a:p>
          <a:p>
            <a:pPr marL="12700" marR="5080">
              <a:lnSpc>
                <a:spcPct val="99400"/>
              </a:lnSpc>
              <a:spcBef>
                <a:spcPts val="105"/>
              </a:spcBef>
            </a:pP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$204.71.</a:t>
            </a:r>
            <a:r>
              <a:rPr lang="en-US" sz="32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Better</a:t>
            </a:r>
            <a:r>
              <a:rPr lang="en-US" sz="32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Large</a:t>
            </a:r>
            <a:r>
              <a:rPr lang="en-US" sz="32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Canned</a:t>
            </a:r>
            <a:r>
              <a:rPr lang="en-US" sz="32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Shrimp</a:t>
            </a:r>
            <a:r>
              <a:rPr lang="en-US" sz="32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accounted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for</a:t>
            </a:r>
            <a:r>
              <a:rPr lang="en-US" sz="32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8.51%</a:t>
            </a:r>
            <a:r>
              <a:rPr lang="en-US" sz="32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of</a:t>
            </a:r>
            <a:r>
              <a:rPr lang="en-US" sz="32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Sales.</a:t>
            </a:r>
            <a:r>
              <a:rPr lang="en-US" sz="32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Profits</a:t>
            </a:r>
            <a:r>
              <a:rPr lang="en-US" sz="32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trended</a:t>
            </a:r>
            <a:r>
              <a:rPr lang="en-US" sz="32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down,</a:t>
            </a:r>
            <a:r>
              <a:rPr lang="en-US" sz="32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resulting</a:t>
            </a:r>
            <a:r>
              <a:rPr lang="en-US" sz="32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in</a:t>
            </a:r>
            <a:r>
              <a:rPr lang="en-US" sz="32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16.16%</a:t>
            </a:r>
            <a:r>
              <a:rPr lang="en-US" sz="32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decrease</a:t>
            </a:r>
            <a:r>
              <a:rPr lang="en-US" sz="32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between</a:t>
            </a:r>
            <a:r>
              <a:rPr lang="en-US" sz="32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2017</a:t>
            </a:r>
            <a:r>
              <a:rPr lang="en-US" sz="32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and</a:t>
            </a:r>
            <a:r>
              <a:rPr lang="en-US" sz="32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2019.</a:t>
            </a:r>
            <a:r>
              <a:rPr lang="en-US" sz="32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It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trended</a:t>
            </a:r>
            <a:r>
              <a:rPr lang="en-US" sz="32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down,</a:t>
            </a:r>
            <a:r>
              <a:rPr lang="en-US" sz="32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resulting</a:t>
            </a:r>
            <a:r>
              <a:rPr lang="en-US" sz="32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in</a:t>
            </a:r>
            <a:r>
              <a:rPr lang="en-US" sz="32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</a:t>
            </a:r>
            <a:r>
              <a:rPr lang="en-US" sz="32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21.15%</a:t>
            </a:r>
            <a:r>
              <a:rPr lang="en-US" sz="32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decrease</a:t>
            </a:r>
            <a:r>
              <a:rPr lang="en-US" sz="32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and</a:t>
            </a:r>
            <a:r>
              <a:rPr lang="en-US" sz="32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dropped</a:t>
            </a:r>
            <a:r>
              <a:rPr lang="en-US" sz="32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from</a:t>
            </a:r>
            <a:r>
              <a:rPr lang="en-US" sz="32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$9,598,696.65</a:t>
            </a:r>
            <a:r>
              <a:rPr lang="en-US" sz="32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to</a:t>
            </a:r>
            <a:r>
              <a:rPr lang="en-US" sz="32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$7,568,565.85</a:t>
            </a:r>
            <a:r>
              <a:rPr lang="en-US" sz="32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during</a:t>
            </a:r>
            <a:r>
              <a:rPr lang="en-US" sz="32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its</a:t>
            </a:r>
            <a:r>
              <a:rPr lang="en-US" sz="32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steepest</a:t>
            </a:r>
            <a:r>
              <a:rPr lang="en-US" sz="32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decline</a:t>
            </a:r>
            <a:r>
              <a:rPr lang="en-US" sz="32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between</a:t>
            </a:r>
            <a:r>
              <a:rPr lang="en-US" sz="32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January</a:t>
            </a:r>
            <a:r>
              <a:rPr lang="en-US" sz="32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2017</a:t>
            </a:r>
            <a:r>
              <a:rPr lang="en-US" sz="32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and </a:t>
            </a:r>
            <a:r>
              <a:rPr lang="en-US" sz="3200" spc="-3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October</a:t>
            </a:r>
            <a:r>
              <a:rPr lang="en-US" sz="32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 </a:t>
            </a:r>
            <a:r>
              <a:rPr lang="en-US" sz="32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Segoe UI"/>
              </a:rPr>
              <a:t>2019.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Segoe UI"/>
            </a:endParaRPr>
          </a:p>
          <a:p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262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4">
            <a:extLst>
              <a:ext uri="{FF2B5EF4-FFF2-40B4-BE49-F238E27FC236}">
                <a16:creationId xmlns:a16="http://schemas.microsoft.com/office/drawing/2014/main" id="{3ADDDDDF-2332-6D07-927D-965577C1E5B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54460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F14819-7124-FBB4-DB5D-20D64F226703}"/>
              </a:ext>
            </a:extLst>
          </p:cNvPr>
          <p:cNvSpPr txBox="1"/>
          <p:nvPr/>
        </p:nvSpPr>
        <p:spPr>
          <a:xfrm>
            <a:off x="0" y="5459506"/>
            <a:ext cx="12192000" cy="1304365"/>
          </a:xfrm>
          <a:prstGeom prst="rect">
            <a:avLst/>
          </a:prstGeom>
          <a:solidFill>
            <a:srgbClr val="FF99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EA7189EB-15AE-40DC-6340-AE35D476F123}"/>
              </a:ext>
            </a:extLst>
          </p:cNvPr>
          <p:cNvSpPr txBox="1"/>
          <p:nvPr/>
        </p:nvSpPr>
        <p:spPr>
          <a:xfrm>
            <a:off x="341482" y="5432612"/>
            <a:ext cx="11850518" cy="149079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6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In</a:t>
            </a:r>
            <a:r>
              <a:rPr sz="16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this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Decomposition</a:t>
            </a:r>
            <a:r>
              <a:rPr sz="1600" spc="-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Tree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visual,</a:t>
            </a:r>
            <a:r>
              <a:rPr sz="1600" spc="-1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we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can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Analyse</a:t>
            </a:r>
            <a:r>
              <a:rPr sz="16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how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much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Sales</a:t>
            </a:r>
            <a:r>
              <a:rPr sz="16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&amp;</a:t>
            </a:r>
            <a:r>
              <a:rPr sz="16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Profits</a:t>
            </a:r>
            <a:r>
              <a:rPr sz="16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were</a:t>
            </a:r>
            <a:r>
              <a:rPr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9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made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from</a:t>
            </a:r>
            <a:r>
              <a:rPr sz="16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2017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to</a:t>
            </a:r>
            <a:r>
              <a:rPr sz="16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2019.</a:t>
            </a: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Cambria"/>
            </a:endParaRPr>
          </a:p>
          <a:p>
            <a:pPr marL="38100" marR="30480">
              <a:lnSpc>
                <a:spcPct val="100000"/>
              </a:lnSpc>
            </a:pPr>
            <a:r>
              <a:rPr sz="1600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Comparing</a:t>
            </a:r>
            <a:r>
              <a:rPr sz="16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3</a:t>
            </a:r>
            <a:r>
              <a:rPr sz="1600" spc="-114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Years,</a:t>
            </a:r>
            <a:r>
              <a:rPr sz="1600" spc="-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-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2017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6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the</a:t>
            </a:r>
            <a:r>
              <a:rPr sz="16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year</a:t>
            </a:r>
            <a:r>
              <a:rPr sz="16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in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which</a:t>
            </a:r>
            <a:r>
              <a:rPr sz="16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highest</a:t>
            </a:r>
            <a:r>
              <a:rPr sz="16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Sales</a:t>
            </a:r>
            <a:r>
              <a:rPr sz="16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&amp;</a:t>
            </a:r>
            <a:r>
              <a:rPr sz="16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Profits</a:t>
            </a:r>
            <a:r>
              <a:rPr sz="16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were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9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made,</a:t>
            </a:r>
            <a:r>
              <a:rPr sz="1600" spc="-1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which</a:t>
            </a:r>
            <a:r>
              <a:rPr sz="16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600" spc="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$8,49,99,775.12,</a:t>
            </a:r>
            <a:r>
              <a:rPr sz="1600" spc="-1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$3,61,34,835.97 </a:t>
            </a:r>
            <a:r>
              <a:rPr sz="1600" spc="-3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and </a:t>
            </a:r>
            <a:r>
              <a:rPr sz="16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it </a:t>
            </a:r>
            <a:r>
              <a:rPr sz="16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 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most </a:t>
            </a:r>
            <a:r>
              <a:rPr sz="1600" spc="9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made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on </a:t>
            </a:r>
            <a:r>
              <a:rPr sz="16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Sunday,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which </a:t>
            </a:r>
            <a:r>
              <a:rPr sz="16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 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$2,60,58,258.91, $1,10,79,431.64. </a:t>
            </a:r>
            <a:r>
              <a:rPr sz="16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Sales </a:t>
            </a:r>
            <a:r>
              <a:rPr sz="16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&amp; </a:t>
            </a:r>
            <a:r>
              <a:rPr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Profits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were </a:t>
            </a:r>
            <a:r>
              <a:rPr sz="1600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very </a:t>
            </a:r>
            <a:r>
              <a:rPr sz="1600" spc="9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balanced 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in </a:t>
            </a:r>
            <a:r>
              <a:rPr sz="16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all </a:t>
            </a:r>
            <a:r>
              <a:rPr sz="16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4 </a:t>
            </a:r>
            <a:r>
              <a:rPr sz="16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Quarters 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but </a:t>
            </a:r>
            <a:r>
              <a:rPr sz="16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it </a:t>
            </a:r>
            <a:r>
              <a:rPr sz="16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 </a:t>
            </a:r>
            <a:r>
              <a:rPr sz="16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highest 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in </a:t>
            </a:r>
            <a:r>
              <a:rPr sz="16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Q3($79,18,281.76, 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$33,82,668.73). </a:t>
            </a:r>
            <a:r>
              <a:rPr sz="16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August </a:t>
            </a:r>
            <a:r>
              <a:rPr sz="16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 the </a:t>
            </a:r>
            <a:r>
              <a:rPr sz="16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month 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in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which </a:t>
            </a:r>
            <a:r>
              <a:rPr sz="1600" spc="6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highest </a:t>
            </a:r>
            <a:r>
              <a:rPr sz="16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Sales </a:t>
            </a:r>
            <a:r>
              <a:rPr sz="16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&amp; </a:t>
            </a:r>
            <a:r>
              <a:rPr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Profits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were </a:t>
            </a:r>
            <a:r>
              <a:rPr sz="16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recorded,</a:t>
            </a:r>
            <a:r>
              <a:rPr sz="1600" spc="-1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which</a:t>
            </a:r>
            <a:r>
              <a:rPr sz="16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was</a:t>
            </a:r>
            <a:r>
              <a:rPr sz="16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$30,55,208.79,</a:t>
            </a:r>
            <a:r>
              <a:rPr sz="1600" spc="-1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$13,00,021.88.</a:t>
            </a:r>
            <a:r>
              <a:rPr sz="1600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In</a:t>
            </a:r>
            <a:r>
              <a:rPr sz="16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-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that</a:t>
            </a:r>
            <a:r>
              <a:rPr sz="1600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Month</a:t>
            </a:r>
            <a:r>
              <a:rPr sz="16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Sales</a:t>
            </a:r>
            <a:r>
              <a:rPr sz="1600" spc="-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-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&amp;</a:t>
            </a:r>
            <a:r>
              <a:rPr sz="1600" spc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Profits</a:t>
            </a:r>
            <a:r>
              <a:rPr sz="1600" spc="1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were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7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generated</a:t>
            </a:r>
            <a:r>
              <a:rPr sz="1600" spc="4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on</a:t>
            </a:r>
            <a:r>
              <a:rPr sz="1600" spc="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3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the</a:t>
            </a:r>
            <a:r>
              <a:rPr sz="1600" spc="4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6</a:t>
            </a:r>
            <a:r>
              <a:rPr sz="1575" spc="37" baseline="264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</a:t>
            </a:r>
            <a:r>
              <a:rPr sz="1600" spc="2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,</a:t>
            </a:r>
            <a:r>
              <a:rPr sz="1600" spc="-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13</a:t>
            </a:r>
            <a:r>
              <a:rPr sz="1575" spc="15" baseline="264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</a:t>
            </a:r>
            <a:r>
              <a:rPr sz="16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,20</a:t>
            </a:r>
            <a:r>
              <a:rPr sz="1575" spc="15" baseline="264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</a:t>
            </a:r>
            <a:r>
              <a:rPr sz="1600" spc="1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,</a:t>
            </a:r>
            <a:r>
              <a:rPr sz="1600" spc="-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 </a:t>
            </a:r>
            <a:r>
              <a:rPr sz="1600" spc="-2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27</a:t>
            </a:r>
            <a:r>
              <a:rPr sz="1575" spc="-30" baseline="2645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Medium" panose="020B0603050000020004" pitchFamily="34" charset="0"/>
                <a:cs typeface="Cambria"/>
              </a:rPr>
              <a:t>th</a:t>
            </a:r>
            <a:endParaRPr sz="1575" baseline="26455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Medium" panose="020B0603050000020004" pitchFamily="34" charset="0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20406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1236</TotalTime>
  <Words>1946</Words>
  <Application>Microsoft Office PowerPoint</Application>
  <PresentationFormat>Widescreen</PresentationFormat>
  <Paragraphs>106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0" baseType="lpstr">
      <vt:lpstr>Wingdings</vt:lpstr>
      <vt:lpstr>Calibri</vt:lpstr>
      <vt:lpstr>Segoe UI</vt:lpstr>
      <vt:lpstr>Roboto</vt:lpstr>
      <vt:lpstr>Calibri Light</vt:lpstr>
      <vt:lpstr>Verdana</vt:lpstr>
      <vt:lpstr>Arial MT</vt:lpstr>
      <vt:lpstr>Segoe UI Black</vt:lpstr>
      <vt:lpstr>Fira Sans Medium</vt:lpstr>
      <vt:lpstr>Arial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DHIRAJ UPADHYAY</cp:lastModifiedBy>
  <cp:revision>220</cp:revision>
  <dcterms:created xsi:type="dcterms:W3CDTF">2021-11-17T09:33:18Z</dcterms:created>
  <dcterms:modified xsi:type="dcterms:W3CDTF">2023-10-10T19:00:44Z</dcterms:modified>
</cp:coreProperties>
</file>

<file path=docProps/thumbnail.jpeg>
</file>